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320" r:id="rId3"/>
    <p:sldId id="321" r:id="rId4"/>
    <p:sldId id="261" r:id="rId5"/>
    <p:sldId id="262" r:id="rId6"/>
    <p:sldId id="285" r:id="rId7"/>
    <p:sldId id="287" r:id="rId8"/>
    <p:sldId id="301" r:id="rId9"/>
    <p:sldId id="266" r:id="rId10"/>
    <p:sldId id="303" r:id="rId11"/>
    <p:sldId id="322" r:id="rId12"/>
    <p:sldId id="304" r:id="rId13"/>
    <p:sldId id="302" r:id="rId14"/>
    <p:sldId id="306" r:id="rId15"/>
    <p:sldId id="308" r:id="rId16"/>
    <p:sldId id="310" r:id="rId17"/>
    <p:sldId id="311" r:id="rId18"/>
    <p:sldId id="290" r:id="rId19"/>
    <p:sldId id="293" r:id="rId20"/>
    <p:sldId id="294" r:id="rId21"/>
    <p:sldId id="312" r:id="rId22"/>
    <p:sldId id="313" r:id="rId23"/>
    <p:sldId id="314" r:id="rId24"/>
    <p:sldId id="279" r:id="rId25"/>
    <p:sldId id="316" r:id="rId26"/>
    <p:sldId id="317" r:id="rId27"/>
    <p:sldId id="280" r:id="rId28"/>
    <p:sldId id="296" r:id="rId29"/>
    <p:sldId id="318" r:id="rId30"/>
    <p:sldId id="319" r:id="rId31"/>
    <p:sldId id="27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ksbala" initials="s" lastIdx="8" clrIdx="0">
    <p:extLst>
      <p:ext uri="{19B8F6BF-5375-455C-9EA6-DF929625EA0E}">
        <p15:presenceInfo xmlns:p15="http://schemas.microsoft.com/office/powerpoint/2012/main" userId="shanksba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8D30"/>
    <a:srgbClr val="63C49B"/>
    <a:srgbClr val="331563"/>
    <a:srgbClr val="FFFFFF"/>
    <a:srgbClr val="8388C0"/>
    <a:srgbClr val="D55869"/>
    <a:srgbClr val="FBD283"/>
    <a:srgbClr val="2A2C74"/>
    <a:srgbClr val="31B2EC"/>
    <a:srgbClr val="EBBF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093712-690E-4680-A925-E0D4B5BEC787}" type="doc">
      <dgm:prSet loTypeId="urn:microsoft.com/office/officeart/2005/8/layout/lProcess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9AFF034E-C7D3-48ED-8A65-05ED0FCA4E66}">
      <dgm:prSet phldrT="[Text]" custT="1"/>
      <dgm:spPr>
        <a:solidFill>
          <a:schemeClr val="bg1">
            <a:lumMod val="95000"/>
          </a:schemeClr>
        </a:solidFill>
      </dgm:spPr>
      <dgm:t>
        <a:bodyPr tIns="0"/>
        <a:lstStyle/>
        <a:p>
          <a:r>
            <a:rPr lang="en-IN" sz="1600" b="1" dirty="0">
              <a:solidFill>
                <a:schemeClr val="tx1"/>
              </a:solidFill>
            </a:rPr>
            <a:t>Design Workbench</a:t>
          </a:r>
        </a:p>
      </dgm:t>
    </dgm:pt>
    <dgm:pt modelId="{54B6C5C7-9AEC-4E41-B43C-A0C193E25B03}" type="parTrans" cxnId="{78B4488B-DAC0-4C9C-9375-BC6443ACD76C}">
      <dgm:prSet/>
      <dgm:spPr/>
      <dgm:t>
        <a:bodyPr/>
        <a:lstStyle/>
        <a:p>
          <a:endParaRPr lang="en-IN" sz="1600" b="1"/>
        </a:p>
      </dgm:t>
    </dgm:pt>
    <dgm:pt modelId="{CF8851B1-99C9-477C-8C51-7DC1C94F4FEB}" type="sibTrans" cxnId="{78B4488B-DAC0-4C9C-9375-BC6443ACD76C}">
      <dgm:prSet/>
      <dgm:spPr/>
      <dgm:t>
        <a:bodyPr/>
        <a:lstStyle/>
        <a:p>
          <a:endParaRPr lang="en-IN" sz="1600" b="1"/>
        </a:p>
      </dgm:t>
    </dgm:pt>
    <dgm:pt modelId="{91B1BB9C-0B31-4CD1-84F4-02D8F2572300}">
      <dgm:prSet phldrT="[Text]" custT="1"/>
      <dgm:spPr>
        <a:solidFill>
          <a:srgbClr val="92D050"/>
        </a:solidFill>
      </dgm:spPr>
      <dgm:t>
        <a:bodyPr/>
        <a:lstStyle/>
        <a:p>
          <a:r>
            <a:rPr lang="en-IN" sz="1600" b="1" dirty="0"/>
            <a:t> </a:t>
          </a:r>
        </a:p>
      </dgm:t>
    </dgm:pt>
    <dgm:pt modelId="{81D19F3D-64C2-4FAC-A846-32B09DA5CE43}" type="parTrans" cxnId="{B0A9F665-6D66-4853-B76C-050672D248D6}">
      <dgm:prSet/>
      <dgm:spPr/>
      <dgm:t>
        <a:bodyPr/>
        <a:lstStyle/>
        <a:p>
          <a:endParaRPr lang="en-IN" sz="1600" b="1"/>
        </a:p>
      </dgm:t>
    </dgm:pt>
    <dgm:pt modelId="{6BF8CF8D-1FB7-4611-A9F8-7BA3D5440E7E}" type="sibTrans" cxnId="{B0A9F665-6D66-4853-B76C-050672D248D6}">
      <dgm:prSet/>
      <dgm:spPr/>
      <dgm:t>
        <a:bodyPr/>
        <a:lstStyle/>
        <a:p>
          <a:endParaRPr lang="en-IN" sz="1600" b="1"/>
        </a:p>
      </dgm:t>
    </dgm:pt>
    <dgm:pt modelId="{9588D0E6-C1AA-4EFA-94B4-CCE7C8C30C57}">
      <dgm:prSet phldrT="[Text]" custT="1"/>
      <dgm:spPr>
        <a:solidFill>
          <a:srgbClr val="92D050"/>
        </a:solidFill>
      </dgm:spPr>
      <dgm:t>
        <a:bodyPr anchor="ctr" anchorCtr="0"/>
        <a:lstStyle/>
        <a:p>
          <a:pPr algn="l"/>
          <a:r>
            <a:rPr lang="en-IN" sz="1100" b="0" dirty="0"/>
            <a:t>  Identify business issues</a:t>
          </a:r>
        </a:p>
        <a:p>
          <a:pPr algn="l"/>
          <a:r>
            <a:rPr lang="en-IN" sz="1100" b="0" dirty="0"/>
            <a:t>  Scope out project / </a:t>
          </a:r>
          <a:r>
            <a:rPr lang="en-IN" sz="1100" b="0" dirty="0" err="1"/>
            <a:t>PoC</a:t>
          </a:r>
          <a:endParaRPr lang="en-IN" sz="1100" b="0" dirty="0"/>
        </a:p>
        <a:p>
          <a:pPr algn="l"/>
          <a:r>
            <a:rPr lang="en-IN" sz="1100" b="0" dirty="0"/>
            <a:t>  Frame the analytic  problem</a:t>
          </a:r>
        </a:p>
        <a:p>
          <a:pPr algn="l"/>
          <a:r>
            <a:rPr lang="en-IN" sz="1100" b="0" dirty="0"/>
            <a:t>  Recommend tools/technologies</a:t>
          </a:r>
        </a:p>
      </dgm:t>
    </dgm:pt>
    <dgm:pt modelId="{5B26DEF0-9059-40C2-B4A5-E893A6F10BD5}" type="parTrans" cxnId="{115FAAF8-DD50-423A-83D4-89C4A5140A34}">
      <dgm:prSet/>
      <dgm:spPr/>
      <dgm:t>
        <a:bodyPr/>
        <a:lstStyle/>
        <a:p>
          <a:endParaRPr lang="en-IN" sz="1600" b="1"/>
        </a:p>
      </dgm:t>
    </dgm:pt>
    <dgm:pt modelId="{A8EAB48A-DD00-4A77-A053-612B66758FED}" type="sibTrans" cxnId="{115FAAF8-DD50-423A-83D4-89C4A5140A34}">
      <dgm:prSet/>
      <dgm:spPr/>
      <dgm:t>
        <a:bodyPr/>
        <a:lstStyle/>
        <a:p>
          <a:endParaRPr lang="en-IN" sz="1600" b="1"/>
        </a:p>
      </dgm:t>
    </dgm:pt>
    <dgm:pt modelId="{790A2D1F-1DF0-4089-A910-B02160C2BB1E}">
      <dgm:prSet phldrT="[Text]" custT="1"/>
      <dgm:spPr>
        <a:solidFill>
          <a:schemeClr val="bg1">
            <a:lumMod val="95000"/>
          </a:schemeClr>
        </a:solidFill>
      </dgm:spPr>
      <dgm:t>
        <a:bodyPr tIns="0"/>
        <a:lstStyle/>
        <a:p>
          <a:r>
            <a:rPr lang="en-IN" sz="1600" b="1" dirty="0"/>
            <a:t>Discovery Engine</a:t>
          </a:r>
        </a:p>
      </dgm:t>
    </dgm:pt>
    <dgm:pt modelId="{ABC63C90-3784-499E-8CD5-F51595087CD3}" type="parTrans" cxnId="{90DEA23A-FB8C-485F-ADBA-CC8DA28BC741}">
      <dgm:prSet/>
      <dgm:spPr/>
      <dgm:t>
        <a:bodyPr/>
        <a:lstStyle/>
        <a:p>
          <a:endParaRPr lang="en-IN" sz="1600" b="1"/>
        </a:p>
      </dgm:t>
    </dgm:pt>
    <dgm:pt modelId="{3A9B761E-31C0-48CF-9C6B-410AAE23245C}" type="sibTrans" cxnId="{90DEA23A-FB8C-485F-ADBA-CC8DA28BC741}">
      <dgm:prSet/>
      <dgm:spPr/>
      <dgm:t>
        <a:bodyPr/>
        <a:lstStyle/>
        <a:p>
          <a:endParaRPr lang="en-IN" sz="1600" b="1"/>
        </a:p>
      </dgm:t>
    </dgm:pt>
    <dgm:pt modelId="{62B4F2DB-2934-45E9-A888-FB9533608AED}">
      <dgm:prSet phldrT="[Text]" custT="1"/>
      <dgm:spPr>
        <a:solidFill>
          <a:srgbClr val="5DB195"/>
        </a:solidFill>
      </dgm:spPr>
      <dgm:t>
        <a:bodyPr/>
        <a:lstStyle/>
        <a:p>
          <a:r>
            <a:rPr lang="en-IN" sz="1600" b="1" dirty="0"/>
            <a:t> </a:t>
          </a:r>
        </a:p>
      </dgm:t>
    </dgm:pt>
    <dgm:pt modelId="{02D03651-A70E-4FEB-85D8-D58F9D9EA53F}" type="parTrans" cxnId="{8C636953-9B8E-4083-A84C-A6A1D6BDD67A}">
      <dgm:prSet/>
      <dgm:spPr/>
      <dgm:t>
        <a:bodyPr/>
        <a:lstStyle/>
        <a:p>
          <a:endParaRPr lang="en-IN" sz="1600" b="1"/>
        </a:p>
      </dgm:t>
    </dgm:pt>
    <dgm:pt modelId="{41B14594-A155-42F3-94D3-849B8E58BE7C}" type="sibTrans" cxnId="{8C636953-9B8E-4083-A84C-A6A1D6BDD67A}">
      <dgm:prSet/>
      <dgm:spPr/>
      <dgm:t>
        <a:bodyPr/>
        <a:lstStyle/>
        <a:p>
          <a:endParaRPr lang="en-IN" sz="1600" b="1"/>
        </a:p>
      </dgm:t>
    </dgm:pt>
    <dgm:pt modelId="{972E1C4C-EC2F-4B90-AFB8-92572405C092}">
      <dgm:prSet phldrT="[Text]" custT="1"/>
      <dgm:spPr/>
      <dgm:t>
        <a:bodyPr anchor="ctr" anchorCtr="0"/>
        <a:lstStyle/>
        <a:p>
          <a:pPr algn="l"/>
          <a:r>
            <a:rPr lang="en-IN" sz="1100" b="0" dirty="0"/>
            <a:t>  Facilitate data discovery</a:t>
          </a:r>
        </a:p>
        <a:p>
          <a:pPr algn="l"/>
          <a:r>
            <a:rPr lang="en-IN" sz="1100" b="0" dirty="0"/>
            <a:t>  and Data diagnostics</a:t>
          </a:r>
        </a:p>
        <a:p>
          <a:pPr algn="l"/>
          <a:r>
            <a:rPr lang="en-IN" sz="1100" b="0" dirty="0"/>
            <a:t>  Identify key drivers</a:t>
          </a:r>
        </a:p>
        <a:p>
          <a:pPr algn="l"/>
          <a:r>
            <a:rPr lang="en-IN" sz="1100" b="0" dirty="0"/>
            <a:t>  High level solution framework</a:t>
          </a:r>
        </a:p>
      </dgm:t>
    </dgm:pt>
    <dgm:pt modelId="{04938360-A16C-43CA-8A27-8F7E09C17E0C}" type="parTrans" cxnId="{33297E9F-E493-4BE2-B064-3E5F91A91342}">
      <dgm:prSet/>
      <dgm:spPr/>
      <dgm:t>
        <a:bodyPr/>
        <a:lstStyle/>
        <a:p>
          <a:endParaRPr lang="en-IN" sz="1600" b="1"/>
        </a:p>
      </dgm:t>
    </dgm:pt>
    <dgm:pt modelId="{305C1768-D7B2-4070-AC1A-21FE82CF99AE}" type="sibTrans" cxnId="{33297E9F-E493-4BE2-B064-3E5F91A91342}">
      <dgm:prSet/>
      <dgm:spPr/>
      <dgm:t>
        <a:bodyPr/>
        <a:lstStyle/>
        <a:p>
          <a:endParaRPr lang="en-IN" sz="1600" b="1"/>
        </a:p>
      </dgm:t>
    </dgm:pt>
    <dgm:pt modelId="{DEB5F127-4AB5-4BB2-B75C-438ED9B7E9D7}">
      <dgm:prSet phldrT="[Text]" custT="1"/>
      <dgm:spPr/>
      <dgm:t>
        <a:bodyPr anchor="ctr" anchorCtr="0"/>
        <a:lstStyle/>
        <a:p>
          <a:pPr algn="l"/>
          <a:r>
            <a:rPr lang="en-IN" sz="1100" b="0" dirty="0"/>
            <a:t>Model training and validation</a:t>
          </a:r>
        </a:p>
        <a:p>
          <a:pPr algn="l"/>
          <a:r>
            <a:rPr lang="en-IN" sz="1100" b="0" dirty="0"/>
            <a:t> Select final robust solution</a:t>
          </a:r>
        </a:p>
      </dgm:t>
    </dgm:pt>
    <dgm:pt modelId="{C36C4301-6C37-44B3-9584-D83978E25B1B}" type="parTrans" cxnId="{1B1D2B8B-5ACA-4B47-A1F0-3D288774D147}">
      <dgm:prSet/>
      <dgm:spPr/>
      <dgm:t>
        <a:bodyPr/>
        <a:lstStyle/>
        <a:p>
          <a:endParaRPr lang="en-IN" sz="1600" b="1"/>
        </a:p>
      </dgm:t>
    </dgm:pt>
    <dgm:pt modelId="{AABBC41E-3F37-41E4-8E61-6F825C8D1E56}" type="sibTrans" cxnId="{1B1D2B8B-5ACA-4B47-A1F0-3D288774D147}">
      <dgm:prSet/>
      <dgm:spPr/>
      <dgm:t>
        <a:bodyPr/>
        <a:lstStyle/>
        <a:p>
          <a:endParaRPr lang="en-IN" sz="1600" b="1"/>
        </a:p>
      </dgm:t>
    </dgm:pt>
    <dgm:pt modelId="{324305ED-8E7A-47C1-800D-FD0F2F6ED62B}">
      <dgm:prSet phldrT="[Text]" custT="1"/>
      <dgm:spPr>
        <a:solidFill>
          <a:schemeClr val="bg1">
            <a:lumMod val="95000"/>
          </a:schemeClr>
        </a:solidFill>
      </dgm:spPr>
      <dgm:t>
        <a:bodyPr tIns="0"/>
        <a:lstStyle/>
        <a:p>
          <a:r>
            <a:rPr lang="en-IN" sz="1600" b="1" dirty="0"/>
            <a:t>Solution Toolkit</a:t>
          </a:r>
        </a:p>
      </dgm:t>
    </dgm:pt>
    <dgm:pt modelId="{D74258AD-ACC0-4EAD-A2F0-3A994E1E7176}" type="parTrans" cxnId="{51C9FFDB-2B18-4D43-8766-7908FC6E17E7}">
      <dgm:prSet/>
      <dgm:spPr/>
      <dgm:t>
        <a:bodyPr/>
        <a:lstStyle/>
        <a:p>
          <a:endParaRPr lang="en-IN" sz="1600" b="1"/>
        </a:p>
      </dgm:t>
    </dgm:pt>
    <dgm:pt modelId="{0C9DCF9F-C715-45DC-A8D1-E6CFD8B6931A}" type="sibTrans" cxnId="{51C9FFDB-2B18-4D43-8766-7908FC6E17E7}">
      <dgm:prSet/>
      <dgm:spPr/>
      <dgm:t>
        <a:bodyPr/>
        <a:lstStyle/>
        <a:p>
          <a:endParaRPr lang="en-IN" sz="1600" b="1"/>
        </a:p>
      </dgm:t>
    </dgm:pt>
    <dgm:pt modelId="{D4C93714-AAE9-4D9D-9644-D77558769F56}">
      <dgm:prSet phldrT="[Text]" custT="1"/>
      <dgm:spPr>
        <a:solidFill>
          <a:srgbClr val="6181A9"/>
        </a:solidFill>
      </dgm:spPr>
      <dgm:t>
        <a:bodyPr/>
        <a:lstStyle/>
        <a:p>
          <a:endParaRPr lang="en-IN" sz="1600" b="1" dirty="0"/>
        </a:p>
      </dgm:t>
    </dgm:pt>
    <dgm:pt modelId="{15DEBFED-0962-4C5E-B3BD-A19EAD9956B7}" type="parTrans" cxnId="{DA30D00E-D474-4DB7-82D6-A4BB8E91B9DD}">
      <dgm:prSet/>
      <dgm:spPr/>
      <dgm:t>
        <a:bodyPr/>
        <a:lstStyle/>
        <a:p>
          <a:endParaRPr lang="en-IN" sz="1600" b="1"/>
        </a:p>
      </dgm:t>
    </dgm:pt>
    <dgm:pt modelId="{A06984AD-405A-4917-AC44-2B7014A5ED30}" type="sibTrans" cxnId="{DA30D00E-D474-4DB7-82D6-A4BB8E91B9DD}">
      <dgm:prSet/>
      <dgm:spPr/>
      <dgm:t>
        <a:bodyPr/>
        <a:lstStyle/>
        <a:p>
          <a:endParaRPr lang="en-IN" sz="1600" b="1"/>
        </a:p>
      </dgm:t>
    </dgm:pt>
    <dgm:pt modelId="{8E8727BD-F9C6-4D0C-8045-FF090F261E04}">
      <dgm:prSet phldrT="[Text]" custT="1"/>
      <dgm:spPr>
        <a:solidFill>
          <a:schemeClr val="bg1">
            <a:lumMod val="95000"/>
          </a:schemeClr>
        </a:solidFill>
      </dgm:spPr>
      <dgm:t>
        <a:bodyPr tIns="0"/>
        <a:lstStyle/>
        <a:p>
          <a:r>
            <a:rPr lang="en-IN" sz="1600" b="1" dirty="0"/>
            <a:t>Value Realization</a:t>
          </a:r>
        </a:p>
      </dgm:t>
    </dgm:pt>
    <dgm:pt modelId="{51BAB14C-3551-40E2-B762-1270AA316807}" type="parTrans" cxnId="{BE413DDA-046D-4356-9FEC-C676FEE7E3BB}">
      <dgm:prSet/>
      <dgm:spPr/>
      <dgm:t>
        <a:bodyPr/>
        <a:lstStyle/>
        <a:p>
          <a:endParaRPr lang="en-IN" sz="1600" b="1"/>
        </a:p>
      </dgm:t>
    </dgm:pt>
    <dgm:pt modelId="{C47B872B-077E-4166-8DCD-0FF761FC0358}" type="sibTrans" cxnId="{BE413DDA-046D-4356-9FEC-C676FEE7E3BB}">
      <dgm:prSet/>
      <dgm:spPr/>
      <dgm:t>
        <a:bodyPr/>
        <a:lstStyle/>
        <a:p>
          <a:endParaRPr lang="en-IN" sz="1600" b="1"/>
        </a:p>
      </dgm:t>
    </dgm:pt>
    <dgm:pt modelId="{4530677F-1DE3-43E1-848C-2E4E60C8260D}">
      <dgm:prSet phldrT="[Text]" custT="1"/>
      <dgm:spPr>
        <a:solidFill>
          <a:schemeClr val="accent2"/>
        </a:solidFill>
      </dgm:spPr>
      <dgm:t>
        <a:bodyPr/>
        <a:lstStyle/>
        <a:p>
          <a:endParaRPr lang="en-IN" sz="1600" b="1" dirty="0"/>
        </a:p>
      </dgm:t>
    </dgm:pt>
    <dgm:pt modelId="{D5685135-417B-4EB1-8F1D-8EDE2CC0584D}" type="parTrans" cxnId="{DD14B43B-9CF4-4BF3-9127-BE485552725F}">
      <dgm:prSet/>
      <dgm:spPr/>
      <dgm:t>
        <a:bodyPr/>
        <a:lstStyle/>
        <a:p>
          <a:endParaRPr lang="en-IN" sz="1600" b="1"/>
        </a:p>
      </dgm:t>
    </dgm:pt>
    <dgm:pt modelId="{7F101394-2F74-4E5F-A2F1-4CBCC2FC1910}" type="sibTrans" cxnId="{DD14B43B-9CF4-4BF3-9127-BE485552725F}">
      <dgm:prSet/>
      <dgm:spPr/>
      <dgm:t>
        <a:bodyPr/>
        <a:lstStyle/>
        <a:p>
          <a:endParaRPr lang="en-IN" sz="1600" b="1"/>
        </a:p>
      </dgm:t>
    </dgm:pt>
    <dgm:pt modelId="{4306DB20-77A4-4E58-A6B5-8D2F538D5AB0}">
      <dgm:prSet phldrT="[Text]" custT="1"/>
      <dgm:spPr>
        <a:solidFill>
          <a:schemeClr val="accent2"/>
        </a:solidFill>
      </dgm:spPr>
      <dgm:t>
        <a:bodyPr anchor="ctr" anchorCtr="0"/>
        <a:lstStyle/>
        <a:p>
          <a:pPr algn="l"/>
          <a:r>
            <a:rPr lang="en-IN" sz="1100" b="0" dirty="0"/>
            <a:t>Value realization through predictive analytics</a:t>
          </a:r>
        </a:p>
        <a:p>
          <a:pPr algn="l"/>
          <a:r>
            <a:rPr lang="en-IN" sz="1100" b="0" dirty="0"/>
            <a:t>Build data Products</a:t>
          </a:r>
        </a:p>
        <a:p>
          <a:pPr algn="l"/>
          <a:r>
            <a:rPr lang="en-IN" sz="1100" b="0" dirty="0"/>
            <a:t>Dashboard capabilities</a:t>
          </a:r>
        </a:p>
      </dgm:t>
    </dgm:pt>
    <dgm:pt modelId="{16521AA5-0064-4039-AFA7-F0BBC9713ADC}" type="sibTrans" cxnId="{80B49466-F920-4F05-BA6D-922A9DA8FF1D}">
      <dgm:prSet/>
      <dgm:spPr/>
      <dgm:t>
        <a:bodyPr/>
        <a:lstStyle/>
        <a:p>
          <a:endParaRPr lang="en-IN" sz="1600" b="1"/>
        </a:p>
      </dgm:t>
    </dgm:pt>
    <dgm:pt modelId="{52BB4C8F-EED0-42ED-82DF-C7D57B9B32FB}" type="parTrans" cxnId="{80B49466-F920-4F05-BA6D-922A9DA8FF1D}">
      <dgm:prSet/>
      <dgm:spPr/>
      <dgm:t>
        <a:bodyPr/>
        <a:lstStyle/>
        <a:p>
          <a:endParaRPr lang="en-IN" sz="1600" b="1"/>
        </a:p>
      </dgm:t>
    </dgm:pt>
    <dgm:pt modelId="{9142A796-83F7-4FB0-9516-D9230C939E82}" type="pres">
      <dgm:prSet presAssocID="{18093712-690E-4680-A925-E0D4B5BEC787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93FF686-51A7-43D9-88D2-6E3E2CAA2567}" type="pres">
      <dgm:prSet presAssocID="{9AFF034E-C7D3-48ED-8A65-05ED0FCA4E66}" presName="compNode" presStyleCnt="0"/>
      <dgm:spPr/>
    </dgm:pt>
    <dgm:pt modelId="{1FE34569-5F2C-4033-BBD5-32D1D3A2D361}" type="pres">
      <dgm:prSet presAssocID="{9AFF034E-C7D3-48ED-8A65-05ED0FCA4E66}" presName="aNode" presStyleLbl="bgShp" presStyleIdx="0" presStyleCnt="4"/>
      <dgm:spPr/>
      <dgm:t>
        <a:bodyPr/>
        <a:lstStyle/>
        <a:p>
          <a:endParaRPr lang="en-US"/>
        </a:p>
      </dgm:t>
    </dgm:pt>
    <dgm:pt modelId="{D64E0BBD-4896-4289-8EB2-CBDAE68A26EE}" type="pres">
      <dgm:prSet presAssocID="{9AFF034E-C7D3-48ED-8A65-05ED0FCA4E66}" presName="textNode" presStyleLbl="bgShp" presStyleIdx="0" presStyleCnt="4"/>
      <dgm:spPr/>
      <dgm:t>
        <a:bodyPr/>
        <a:lstStyle/>
        <a:p>
          <a:endParaRPr lang="en-US"/>
        </a:p>
      </dgm:t>
    </dgm:pt>
    <dgm:pt modelId="{B7D80FEF-F3D4-4F42-9BBF-5C61BA36AD6E}" type="pres">
      <dgm:prSet presAssocID="{9AFF034E-C7D3-48ED-8A65-05ED0FCA4E66}" presName="compChildNode" presStyleCnt="0"/>
      <dgm:spPr/>
    </dgm:pt>
    <dgm:pt modelId="{9EE9EDCE-6DCD-43B7-B35F-F3D2B9073530}" type="pres">
      <dgm:prSet presAssocID="{9AFF034E-C7D3-48ED-8A65-05ED0FCA4E66}" presName="theInnerList" presStyleCnt="0"/>
      <dgm:spPr/>
    </dgm:pt>
    <dgm:pt modelId="{5EA02D6A-16F0-4426-8FD2-332116239344}" type="pres">
      <dgm:prSet presAssocID="{91B1BB9C-0B31-4CD1-84F4-02D8F2572300}" presName="childNode" presStyleLbl="node1" presStyleIdx="0" presStyleCnt="8" custScaleX="101067" custScaleY="129505" custLinFactY="-13546" custLinFactNeighborX="149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0A935F-7025-4F2B-87CB-00C42D69638B}" type="pres">
      <dgm:prSet presAssocID="{91B1BB9C-0B31-4CD1-84F4-02D8F2572300}" presName="aSpace2" presStyleCnt="0"/>
      <dgm:spPr/>
    </dgm:pt>
    <dgm:pt modelId="{39A1C1ED-AED9-4324-A439-6DFF5AF01701}" type="pres">
      <dgm:prSet presAssocID="{9588D0E6-C1AA-4EFA-94B4-CCE7C8C30C57}" presName="childNode" presStyleLbl="node1" presStyleIdx="1" presStyleCnt="8" custScaleX="124288" custScaleY="101544" custLinFactNeighborX="-4" custLinFactNeighborY="-280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80353C-3688-4F74-80B0-6256FD7AB51B}" type="pres">
      <dgm:prSet presAssocID="{9AFF034E-C7D3-48ED-8A65-05ED0FCA4E66}" presName="aSpace" presStyleCnt="0"/>
      <dgm:spPr/>
    </dgm:pt>
    <dgm:pt modelId="{11910705-3DDC-43F1-8114-07BB0CF065A1}" type="pres">
      <dgm:prSet presAssocID="{790A2D1F-1DF0-4089-A910-B02160C2BB1E}" presName="compNode" presStyleCnt="0"/>
      <dgm:spPr/>
    </dgm:pt>
    <dgm:pt modelId="{BB5C972F-3199-47D8-9A32-7FD5E4FB1ABE}" type="pres">
      <dgm:prSet presAssocID="{790A2D1F-1DF0-4089-A910-B02160C2BB1E}" presName="aNode" presStyleLbl="bgShp" presStyleIdx="1" presStyleCnt="4"/>
      <dgm:spPr/>
      <dgm:t>
        <a:bodyPr/>
        <a:lstStyle/>
        <a:p>
          <a:endParaRPr lang="en-US"/>
        </a:p>
      </dgm:t>
    </dgm:pt>
    <dgm:pt modelId="{3819B023-885A-472E-B00D-DC1EDF83ECBF}" type="pres">
      <dgm:prSet presAssocID="{790A2D1F-1DF0-4089-A910-B02160C2BB1E}" presName="textNode" presStyleLbl="bgShp" presStyleIdx="1" presStyleCnt="4"/>
      <dgm:spPr/>
      <dgm:t>
        <a:bodyPr/>
        <a:lstStyle/>
        <a:p>
          <a:endParaRPr lang="en-US"/>
        </a:p>
      </dgm:t>
    </dgm:pt>
    <dgm:pt modelId="{B6F681CC-F3A7-4F3E-9373-CCBF6C7FC7B1}" type="pres">
      <dgm:prSet presAssocID="{790A2D1F-1DF0-4089-A910-B02160C2BB1E}" presName="compChildNode" presStyleCnt="0"/>
      <dgm:spPr/>
    </dgm:pt>
    <dgm:pt modelId="{11A003A4-7A7A-4BC4-8663-56398052C3DD}" type="pres">
      <dgm:prSet presAssocID="{790A2D1F-1DF0-4089-A910-B02160C2BB1E}" presName="theInnerList" presStyleCnt="0"/>
      <dgm:spPr/>
    </dgm:pt>
    <dgm:pt modelId="{6FAAE07B-2D5C-49DC-A42B-5FF791A17289}" type="pres">
      <dgm:prSet presAssocID="{62B4F2DB-2934-45E9-A888-FB9533608AED}" presName="childNode" presStyleLbl="node1" presStyleIdx="2" presStyleCnt="8" custScaleY="133674" custLinFactY="-12270" custLinFactNeighborX="2141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189682-F32F-43F3-8FB9-C6EAA8954B28}" type="pres">
      <dgm:prSet presAssocID="{62B4F2DB-2934-45E9-A888-FB9533608AED}" presName="aSpace2" presStyleCnt="0"/>
      <dgm:spPr/>
    </dgm:pt>
    <dgm:pt modelId="{73B7E4D5-E5FC-449F-AFA9-A0378AF40D5C}" type="pres">
      <dgm:prSet presAssocID="{972E1C4C-EC2F-4B90-AFB8-92572405C092}" presName="childNode" presStyleLbl="node1" presStyleIdx="3" presStyleCnt="8" custScaleX="117867" custLinFactNeighborX="148" custLinFactNeighborY="-154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44336F-0615-4C0B-833E-C246619CC939}" type="pres">
      <dgm:prSet presAssocID="{790A2D1F-1DF0-4089-A910-B02160C2BB1E}" presName="aSpace" presStyleCnt="0"/>
      <dgm:spPr/>
    </dgm:pt>
    <dgm:pt modelId="{D7BC30FE-C698-491E-89F4-2E1844E1F6CE}" type="pres">
      <dgm:prSet presAssocID="{324305ED-8E7A-47C1-800D-FD0F2F6ED62B}" presName="compNode" presStyleCnt="0"/>
      <dgm:spPr/>
    </dgm:pt>
    <dgm:pt modelId="{B1AFA3C4-9C55-43EA-A6EB-5A49F1C48B04}" type="pres">
      <dgm:prSet presAssocID="{324305ED-8E7A-47C1-800D-FD0F2F6ED62B}" presName="aNode" presStyleLbl="bgShp" presStyleIdx="2" presStyleCnt="4"/>
      <dgm:spPr/>
      <dgm:t>
        <a:bodyPr/>
        <a:lstStyle/>
        <a:p>
          <a:endParaRPr lang="en-US"/>
        </a:p>
      </dgm:t>
    </dgm:pt>
    <dgm:pt modelId="{758CA093-DD7E-43D5-8975-97CBE3C927DD}" type="pres">
      <dgm:prSet presAssocID="{324305ED-8E7A-47C1-800D-FD0F2F6ED62B}" presName="textNode" presStyleLbl="bgShp" presStyleIdx="2" presStyleCnt="4"/>
      <dgm:spPr/>
      <dgm:t>
        <a:bodyPr/>
        <a:lstStyle/>
        <a:p>
          <a:endParaRPr lang="en-US"/>
        </a:p>
      </dgm:t>
    </dgm:pt>
    <dgm:pt modelId="{16A8A9BF-4A48-4A11-B250-D61D0B437674}" type="pres">
      <dgm:prSet presAssocID="{324305ED-8E7A-47C1-800D-FD0F2F6ED62B}" presName="compChildNode" presStyleCnt="0"/>
      <dgm:spPr/>
    </dgm:pt>
    <dgm:pt modelId="{2AEBC161-2449-4C1E-A826-6FB99DA02A7C}" type="pres">
      <dgm:prSet presAssocID="{324305ED-8E7A-47C1-800D-FD0F2F6ED62B}" presName="theInnerList" presStyleCnt="0"/>
      <dgm:spPr/>
    </dgm:pt>
    <dgm:pt modelId="{9DC65A06-AFCE-489D-882C-1E15CC241E0D}" type="pres">
      <dgm:prSet presAssocID="{D4C93714-AAE9-4D9D-9644-D77558769F56}" presName="childNode" presStyleLbl="node1" presStyleIdx="4" presStyleCnt="8" custScaleX="108648" custScaleY="125503" custLinFactY="-6864" custLinFactNeighborX="2141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AAB4D-B94E-43D6-874D-8D98225A4B40}" type="pres">
      <dgm:prSet presAssocID="{D4C93714-AAE9-4D9D-9644-D77558769F56}" presName="aSpace2" presStyleCnt="0"/>
      <dgm:spPr/>
    </dgm:pt>
    <dgm:pt modelId="{45987FB7-1CAA-4A33-8889-BB2523F22A72}" type="pres">
      <dgm:prSet presAssocID="{DEB5F127-4AB5-4BB2-B75C-438ED9B7E9D7}" presName="childNode" presStyleLbl="node1" presStyleIdx="5" presStyleCnt="8" custScaleX="115519" custScaleY="97483" custLinFactNeighborX="-350" custLinFactNeighborY="-117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99CE87-7248-4201-8CCD-888F728DD697}" type="pres">
      <dgm:prSet presAssocID="{324305ED-8E7A-47C1-800D-FD0F2F6ED62B}" presName="aSpace" presStyleCnt="0"/>
      <dgm:spPr/>
    </dgm:pt>
    <dgm:pt modelId="{08437BCE-7296-482F-BD23-77BAB0F10491}" type="pres">
      <dgm:prSet presAssocID="{8E8727BD-F9C6-4D0C-8045-FF090F261E04}" presName="compNode" presStyleCnt="0"/>
      <dgm:spPr/>
    </dgm:pt>
    <dgm:pt modelId="{768BEFAC-87AF-48EC-B9C3-60849DF02614}" type="pres">
      <dgm:prSet presAssocID="{8E8727BD-F9C6-4D0C-8045-FF090F261E04}" presName="aNode" presStyleLbl="bgShp" presStyleIdx="3" presStyleCnt="4"/>
      <dgm:spPr/>
      <dgm:t>
        <a:bodyPr/>
        <a:lstStyle/>
        <a:p>
          <a:endParaRPr lang="en-US"/>
        </a:p>
      </dgm:t>
    </dgm:pt>
    <dgm:pt modelId="{FAC54463-13E3-4165-A18D-796FA1B2CAD8}" type="pres">
      <dgm:prSet presAssocID="{8E8727BD-F9C6-4D0C-8045-FF090F261E04}" presName="textNode" presStyleLbl="bgShp" presStyleIdx="3" presStyleCnt="4"/>
      <dgm:spPr/>
      <dgm:t>
        <a:bodyPr/>
        <a:lstStyle/>
        <a:p>
          <a:endParaRPr lang="en-US"/>
        </a:p>
      </dgm:t>
    </dgm:pt>
    <dgm:pt modelId="{9083F6E4-F792-4E89-84D9-DE62FE951C37}" type="pres">
      <dgm:prSet presAssocID="{8E8727BD-F9C6-4D0C-8045-FF090F261E04}" presName="compChildNode" presStyleCnt="0"/>
      <dgm:spPr/>
    </dgm:pt>
    <dgm:pt modelId="{E3E04D6A-CF04-4C2C-BC3E-5C02BB8E2EDD}" type="pres">
      <dgm:prSet presAssocID="{8E8727BD-F9C6-4D0C-8045-FF090F261E04}" presName="theInnerList" presStyleCnt="0"/>
      <dgm:spPr/>
    </dgm:pt>
    <dgm:pt modelId="{5F337016-C195-4272-A890-95B4EC8713D9}" type="pres">
      <dgm:prSet presAssocID="{4530677F-1DE3-43E1-848C-2E4E60C8260D}" presName="childNode" presStyleLbl="node1" presStyleIdx="6" presStyleCnt="8" custScaleY="120529" custLinFactY="-1187" custLinFactNeighborX="2141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3A972C-BF30-4663-B72E-5531E70E30A1}" type="pres">
      <dgm:prSet presAssocID="{4530677F-1DE3-43E1-848C-2E4E60C8260D}" presName="aSpace2" presStyleCnt="0"/>
      <dgm:spPr/>
    </dgm:pt>
    <dgm:pt modelId="{24BB79BF-5003-4CF8-807F-59CBF38BD634}" type="pres">
      <dgm:prSet presAssocID="{4306DB20-77A4-4E58-A6B5-8D2F538D5AB0}" presName="childNode" presStyleLbl="node1" presStyleIdx="7" presStyleCnt="8" custScaleX="114375" custLinFactNeighborX="1145" custLinFactNeighborY="-6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A9F665-6D66-4853-B76C-050672D248D6}" srcId="{9AFF034E-C7D3-48ED-8A65-05ED0FCA4E66}" destId="{91B1BB9C-0B31-4CD1-84F4-02D8F2572300}" srcOrd="0" destOrd="0" parTransId="{81D19F3D-64C2-4FAC-A846-32B09DA5CE43}" sibTransId="{6BF8CF8D-1FB7-4611-A9F8-7BA3D5440E7E}"/>
    <dgm:cxn modelId="{0D10BE25-670A-46F9-9F82-EE52EA4FEF3F}" type="presOf" srcId="{DEB5F127-4AB5-4BB2-B75C-438ED9B7E9D7}" destId="{45987FB7-1CAA-4A33-8889-BB2523F22A72}" srcOrd="0" destOrd="0" presId="urn:microsoft.com/office/officeart/2005/8/layout/lProcess2"/>
    <dgm:cxn modelId="{722F8B5A-FA41-44B2-98D1-70D7EF4AF567}" type="presOf" srcId="{18093712-690E-4680-A925-E0D4B5BEC787}" destId="{9142A796-83F7-4FB0-9516-D9230C939E82}" srcOrd="0" destOrd="0" presId="urn:microsoft.com/office/officeart/2005/8/layout/lProcess2"/>
    <dgm:cxn modelId="{51C9FFDB-2B18-4D43-8766-7908FC6E17E7}" srcId="{18093712-690E-4680-A925-E0D4B5BEC787}" destId="{324305ED-8E7A-47C1-800D-FD0F2F6ED62B}" srcOrd="2" destOrd="0" parTransId="{D74258AD-ACC0-4EAD-A2F0-3A994E1E7176}" sibTransId="{0C9DCF9F-C715-45DC-A8D1-E6CFD8B6931A}"/>
    <dgm:cxn modelId="{D388CA6B-9E34-425D-B705-B007DE160F2C}" type="presOf" srcId="{790A2D1F-1DF0-4089-A910-B02160C2BB1E}" destId="{BB5C972F-3199-47D8-9A32-7FD5E4FB1ABE}" srcOrd="0" destOrd="0" presId="urn:microsoft.com/office/officeart/2005/8/layout/lProcess2"/>
    <dgm:cxn modelId="{80B49466-F920-4F05-BA6D-922A9DA8FF1D}" srcId="{8E8727BD-F9C6-4D0C-8045-FF090F261E04}" destId="{4306DB20-77A4-4E58-A6B5-8D2F538D5AB0}" srcOrd="1" destOrd="0" parTransId="{52BB4C8F-EED0-42ED-82DF-C7D57B9B32FB}" sibTransId="{16521AA5-0064-4039-AFA7-F0BBC9713ADC}"/>
    <dgm:cxn modelId="{C0EB4C14-CC90-4C29-B8EB-C7540D75BE6B}" type="presOf" srcId="{324305ED-8E7A-47C1-800D-FD0F2F6ED62B}" destId="{B1AFA3C4-9C55-43EA-A6EB-5A49F1C48B04}" srcOrd="0" destOrd="0" presId="urn:microsoft.com/office/officeart/2005/8/layout/lProcess2"/>
    <dgm:cxn modelId="{115FAAF8-DD50-423A-83D4-89C4A5140A34}" srcId="{9AFF034E-C7D3-48ED-8A65-05ED0FCA4E66}" destId="{9588D0E6-C1AA-4EFA-94B4-CCE7C8C30C57}" srcOrd="1" destOrd="0" parTransId="{5B26DEF0-9059-40C2-B4A5-E893A6F10BD5}" sibTransId="{A8EAB48A-DD00-4A77-A053-612B66758FED}"/>
    <dgm:cxn modelId="{90DEA23A-FB8C-485F-ADBA-CC8DA28BC741}" srcId="{18093712-690E-4680-A925-E0D4B5BEC787}" destId="{790A2D1F-1DF0-4089-A910-B02160C2BB1E}" srcOrd="1" destOrd="0" parTransId="{ABC63C90-3784-499E-8CD5-F51595087CD3}" sibTransId="{3A9B761E-31C0-48CF-9C6B-410AAE23245C}"/>
    <dgm:cxn modelId="{A1569054-27C9-460E-A9FF-4DE4EB1344C8}" type="presOf" srcId="{9AFF034E-C7D3-48ED-8A65-05ED0FCA4E66}" destId="{D64E0BBD-4896-4289-8EB2-CBDAE68A26EE}" srcOrd="1" destOrd="0" presId="urn:microsoft.com/office/officeart/2005/8/layout/lProcess2"/>
    <dgm:cxn modelId="{02060687-1ED6-4EDC-9809-F0C4914E1937}" type="presOf" srcId="{9AFF034E-C7D3-48ED-8A65-05ED0FCA4E66}" destId="{1FE34569-5F2C-4033-BBD5-32D1D3A2D361}" srcOrd="0" destOrd="0" presId="urn:microsoft.com/office/officeart/2005/8/layout/lProcess2"/>
    <dgm:cxn modelId="{1B1D2B8B-5ACA-4B47-A1F0-3D288774D147}" srcId="{324305ED-8E7A-47C1-800D-FD0F2F6ED62B}" destId="{DEB5F127-4AB5-4BB2-B75C-438ED9B7E9D7}" srcOrd="1" destOrd="0" parTransId="{C36C4301-6C37-44B3-9584-D83978E25B1B}" sibTransId="{AABBC41E-3F37-41E4-8E61-6F825C8D1E56}"/>
    <dgm:cxn modelId="{78B4488B-DAC0-4C9C-9375-BC6443ACD76C}" srcId="{18093712-690E-4680-A925-E0D4B5BEC787}" destId="{9AFF034E-C7D3-48ED-8A65-05ED0FCA4E66}" srcOrd="0" destOrd="0" parTransId="{54B6C5C7-9AEC-4E41-B43C-A0C193E25B03}" sibTransId="{CF8851B1-99C9-477C-8C51-7DC1C94F4FEB}"/>
    <dgm:cxn modelId="{0F862B1A-A7CE-4E91-A41F-2226698B4549}" type="presOf" srcId="{8E8727BD-F9C6-4D0C-8045-FF090F261E04}" destId="{FAC54463-13E3-4165-A18D-796FA1B2CAD8}" srcOrd="1" destOrd="0" presId="urn:microsoft.com/office/officeart/2005/8/layout/lProcess2"/>
    <dgm:cxn modelId="{344863EA-6ABB-4A04-A8DA-90883982871A}" type="presOf" srcId="{4530677F-1DE3-43E1-848C-2E4E60C8260D}" destId="{5F337016-C195-4272-A890-95B4EC8713D9}" srcOrd="0" destOrd="0" presId="urn:microsoft.com/office/officeart/2005/8/layout/lProcess2"/>
    <dgm:cxn modelId="{1A0D0825-F73B-4787-A5EF-C577CE3D020B}" type="presOf" srcId="{8E8727BD-F9C6-4D0C-8045-FF090F261E04}" destId="{768BEFAC-87AF-48EC-B9C3-60849DF02614}" srcOrd="0" destOrd="0" presId="urn:microsoft.com/office/officeart/2005/8/layout/lProcess2"/>
    <dgm:cxn modelId="{6584502F-96AD-4E1F-B070-57B2D6AC4D38}" type="presOf" srcId="{4306DB20-77A4-4E58-A6B5-8D2F538D5AB0}" destId="{24BB79BF-5003-4CF8-807F-59CBF38BD634}" srcOrd="0" destOrd="0" presId="urn:microsoft.com/office/officeart/2005/8/layout/lProcess2"/>
    <dgm:cxn modelId="{FC6D8FC1-F3B5-4B8D-9417-8D675C7BE338}" type="presOf" srcId="{9588D0E6-C1AA-4EFA-94B4-CCE7C8C30C57}" destId="{39A1C1ED-AED9-4324-A439-6DFF5AF01701}" srcOrd="0" destOrd="0" presId="urn:microsoft.com/office/officeart/2005/8/layout/lProcess2"/>
    <dgm:cxn modelId="{CB7B8E3C-CEDD-41FC-9295-ACCCA5098A52}" type="presOf" srcId="{972E1C4C-EC2F-4B90-AFB8-92572405C092}" destId="{73B7E4D5-E5FC-449F-AFA9-A0378AF40D5C}" srcOrd="0" destOrd="0" presId="urn:microsoft.com/office/officeart/2005/8/layout/lProcess2"/>
    <dgm:cxn modelId="{8C636953-9B8E-4083-A84C-A6A1D6BDD67A}" srcId="{790A2D1F-1DF0-4089-A910-B02160C2BB1E}" destId="{62B4F2DB-2934-45E9-A888-FB9533608AED}" srcOrd="0" destOrd="0" parTransId="{02D03651-A70E-4FEB-85D8-D58F9D9EA53F}" sibTransId="{41B14594-A155-42F3-94D3-849B8E58BE7C}"/>
    <dgm:cxn modelId="{4EBC6904-00C2-40D6-A8D4-F4C03DD66492}" type="presOf" srcId="{324305ED-8E7A-47C1-800D-FD0F2F6ED62B}" destId="{758CA093-DD7E-43D5-8975-97CBE3C927DD}" srcOrd="1" destOrd="0" presId="urn:microsoft.com/office/officeart/2005/8/layout/lProcess2"/>
    <dgm:cxn modelId="{BE413DDA-046D-4356-9FEC-C676FEE7E3BB}" srcId="{18093712-690E-4680-A925-E0D4B5BEC787}" destId="{8E8727BD-F9C6-4D0C-8045-FF090F261E04}" srcOrd="3" destOrd="0" parTransId="{51BAB14C-3551-40E2-B762-1270AA316807}" sibTransId="{C47B872B-077E-4166-8DCD-0FF761FC0358}"/>
    <dgm:cxn modelId="{DA30D00E-D474-4DB7-82D6-A4BB8E91B9DD}" srcId="{324305ED-8E7A-47C1-800D-FD0F2F6ED62B}" destId="{D4C93714-AAE9-4D9D-9644-D77558769F56}" srcOrd="0" destOrd="0" parTransId="{15DEBFED-0962-4C5E-B3BD-A19EAD9956B7}" sibTransId="{A06984AD-405A-4917-AC44-2B7014A5ED30}"/>
    <dgm:cxn modelId="{DD14B43B-9CF4-4BF3-9127-BE485552725F}" srcId="{8E8727BD-F9C6-4D0C-8045-FF090F261E04}" destId="{4530677F-1DE3-43E1-848C-2E4E60C8260D}" srcOrd="0" destOrd="0" parTransId="{D5685135-417B-4EB1-8F1D-8EDE2CC0584D}" sibTransId="{7F101394-2F74-4E5F-A2F1-4CBCC2FC1910}"/>
    <dgm:cxn modelId="{33297E9F-E493-4BE2-B064-3E5F91A91342}" srcId="{790A2D1F-1DF0-4089-A910-B02160C2BB1E}" destId="{972E1C4C-EC2F-4B90-AFB8-92572405C092}" srcOrd="1" destOrd="0" parTransId="{04938360-A16C-43CA-8A27-8F7E09C17E0C}" sibTransId="{305C1768-D7B2-4070-AC1A-21FE82CF99AE}"/>
    <dgm:cxn modelId="{5EF276F3-4405-4B13-A40C-EF945A7A051A}" type="presOf" srcId="{790A2D1F-1DF0-4089-A910-B02160C2BB1E}" destId="{3819B023-885A-472E-B00D-DC1EDF83ECBF}" srcOrd="1" destOrd="0" presId="urn:microsoft.com/office/officeart/2005/8/layout/lProcess2"/>
    <dgm:cxn modelId="{8969D4F5-E3DF-4ECD-8717-A24CC03EF58E}" type="presOf" srcId="{91B1BB9C-0B31-4CD1-84F4-02D8F2572300}" destId="{5EA02D6A-16F0-4426-8FD2-332116239344}" srcOrd="0" destOrd="0" presId="urn:microsoft.com/office/officeart/2005/8/layout/lProcess2"/>
    <dgm:cxn modelId="{44E6925E-6515-4ADB-8A8E-E916AFDE732C}" type="presOf" srcId="{62B4F2DB-2934-45E9-A888-FB9533608AED}" destId="{6FAAE07B-2D5C-49DC-A42B-5FF791A17289}" srcOrd="0" destOrd="0" presId="urn:microsoft.com/office/officeart/2005/8/layout/lProcess2"/>
    <dgm:cxn modelId="{748779E4-BFD8-4010-9DD1-7C0387C20838}" type="presOf" srcId="{D4C93714-AAE9-4D9D-9644-D77558769F56}" destId="{9DC65A06-AFCE-489D-882C-1E15CC241E0D}" srcOrd="0" destOrd="0" presId="urn:microsoft.com/office/officeart/2005/8/layout/lProcess2"/>
    <dgm:cxn modelId="{E5C5DF46-24F7-4331-AE8F-70EAC1D9892A}" type="presParOf" srcId="{9142A796-83F7-4FB0-9516-D9230C939E82}" destId="{493FF686-51A7-43D9-88D2-6E3E2CAA2567}" srcOrd="0" destOrd="0" presId="urn:microsoft.com/office/officeart/2005/8/layout/lProcess2"/>
    <dgm:cxn modelId="{46F6AF1F-012A-4E84-9AD7-4067FEBE80B7}" type="presParOf" srcId="{493FF686-51A7-43D9-88D2-6E3E2CAA2567}" destId="{1FE34569-5F2C-4033-BBD5-32D1D3A2D361}" srcOrd="0" destOrd="0" presId="urn:microsoft.com/office/officeart/2005/8/layout/lProcess2"/>
    <dgm:cxn modelId="{34EAA76E-F604-48D1-9CF2-90531C3BD452}" type="presParOf" srcId="{493FF686-51A7-43D9-88D2-6E3E2CAA2567}" destId="{D64E0BBD-4896-4289-8EB2-CBDAE68A26EE}" srcOrd="1" destOrd="0" presId="urn:microsoft.com/office/officeart/2005/8/layout/lProcess2"/>
    <dgm:cxn modelId="{5FB7C6F0-1077-4024-880F-D9F5309D5125}" type="presParOf" srcId="{493FF686-51A7-43D9-88D2-6E3E2CAA2567}" destId="{B7D80FEF-F3D4-4F42-9BBF-5C61BA36AD6E}" srcOrd="2" destOrd="0" presId="urn:microsoft.com/office/officeart/2005/8/layout/lProcess2"/>
    <dgm:cxn modelId="{138272F7-F338-42B5-BC74-0EC72A5D000F}" type="presParOf" srcId="{B7D80FEF-F3D4-4F42-9BBF-5C61BA36AD6E}" destId="{9EE9EDCE-6DCD-43B7-B35F-F3D2B9073530}" srcOrd="0" destOrd="0" presId="urn:microsoft.com/office/officeart/2005/8/layout/lProcess2"/>
    <dgm:cxn modelId="{0AC32C59-5FEB-4DEF-B3CB-C066047BC319}" type="presParOf" srcId="{9EE9EDCE-6DCD-43B7-B35F-F3D2B9073530}" destId="{5EA02D6A-16F0-4426-8FD2-332116239344}" srcOrd="0" destOrd="0" presId="urn:microsoft.com/office/officeart/2005/8/layout/lProcess2"/>
    <dgm:cxn modelId="{32C72B3A-7594-4B9C-9F45-EC54E77D283F}" type="presParOf" srcId="{9EE9EDCE-6DCD-43B7-B35F-F3D2B9073530}" destId="{EC0A935F-7025-4F2B-87CB-00C42D69638B}" srcOrd="1" destOrd="0" presId="urn:microsoft.com/office/officeart/2005/8/layout/lProcess2"/>
    <dgm:cxn modelId="{5F869C68-811C-4C69-A930-CB6BDCB4B49C}" type="presParOf" srcId="{9EE9EDCE-6DCD-43B7-B35F-F3D2B9073530}" destId="{39A1C1ED-AED9-4324-A439-6DFF5AF01701}" srcOrd="2" destOrd="0" presId="urn:microsoft.com/office/officeart/2005/8/layout/lProcess2"/>
    <dgm:cxn modelId="{F311775A-6F9D-43C4-AFC1-651C9DE66E59}" type="presParOf" srcId="{9142A796-83F7-4FB0-9516-D9230C939E82}" destId="{3A80353C-3688-4F74-80B0-6256FD7AB51B}" srcOrd="1" destOrd="0" presId="urn:microsoft.com/office/officeart/2005/8/layout/lProcess2"/>
    <dgm:cxn modelId="{BC24FA70-A97B-4CD6-850F-2B7863F328A3}" type="presParOf" srcId="{9142A796-83F7-4FB0-9516-D9230C939E82}" destId="{11910705-3DDC-43F1-8114-07BB0CF065A1}" srcOrd="2" destOrd="0" presId="urn:microsoft.com/office/officeart/2005/8/layout/lProcess2"/>
    <dgm:cxn modelId="{EF3F28A1-8CAB-4273-A432-C412C39573E0}" type="presParOf" srcId="{11910705-3DDC-43F1-8114-07BB0CF065A1}" destId="{BB5C972F-3199-47D8-9A32-7FD5E4FB1ABE}" srcOrd="0" destOrd="0" presId="urn:microsoft.com/office/officeart/2005/8/layout/lProcess2"/>
    <dgm:cxn modelId="{449EC6E1-4C74-4489-AA3A-506A3EBFD1D6}" type="presParOf" srcId="{11910705-3DDC-43F1-8114-07BB0CF065A1}" destId="{3819B023-885A-472E-B00D-DC1EDF83ECBF}" srcOrd="1" destOrd="0" presId="urn:microsoft.com/office/officeart/2005/8/layout/lProcess2"/>
    <dgm:cxn modelId="{908E6048-7A4F-4387-8DCA-53F77201A6ED}" type="presParOf" srcId="{11910705-3DDC-43F1-8114-07BB0CF065A1}" destId="{B6F681CC-F3A7-4F3E-9373-CCBF6C7FC7B1}" srcOrd="2" destOrd="0" presId="urn:microsoft.com/office/officeart/2005/8/layout/lProcess2"/>
    <dgm:cxn modelId="{EF88219B-4B0F-495D-878A-309B45EB0920}" type="presParOf" srcId="{B6F681CC-F3A7-4F3E-9373-CCBF6C7FC7B1}" destId="{11A003A4-7A7A-4BC4-8663-56398052C3DD}" srcOrd="0" destOrd="0" presId="urn:microsoft.com/office/officeart/2005/8/layout/lProcess2"/>
    <dgm:cxn modelId="{DA6802E5-859C-45C2-8CF0-948619567A2B}" type="presParOf" srcId="{11A003A4-7A7A-4BC4-8663-56398052C3DD}" destId="{6FAAE07B-2D5C-49DC-A42B-5FF791A17289}" srcOrd="0" destOrd="0" presId="urn:microsoft.com/office/officeart/2005/8/layout/lProcess2"/>
    <dgm:cxn modelId="{C2469F04-6AA9-41C4-85C8-DEC4F6F2B09D}" type="presParOf" srcId="{11A003A4-7A7A-4BC4-8663-56398052C3DD}" destId="{BC189682-F32F-43F3-8FB9-C6EAA8954B28}" srcOrd="1" destOrd="0" presId="urn:microsoft.com/office/officeart/2005/8/layout/lProcess2"/>
    <dgm:cxn modelId="{74603B79-1AE9-498F-B39E-847EB2820DFF}" type="presParOf" srcId="{11A003A4-7A7A-4BC4-8663-56398052C3DD}" destId="{73B7E4D5-E5FC-449F-AFA9-A0378AF40D5C}" srcOrd="2" destOrd="0" presId="urn:microsoft.com/office/officeart/2005/8/layout/lProcess2"/>
    <dgm:cxn modelId="{3B655082-ED09-4B87-AA81-C0FAAE48E8E8}" type="presParOf" srcId="{9142A796-83F7-4FB0-9516-D9230C939E82}" destId="{9144336F-0615-4C0B-833E-C246619CC939}" srcOrd="3" destOrd="0" presId="urn:microsoft.com/office/officeart/2005/8/layout/lProcess2"/>
    <dgm:cxn modelId="{09C65DF3-3D0E-4200-8C1F-6136E6E938DD}" type="presParOf" srcId="{9142A796-83F7-4FB0-9516-D9230C939E82}" destId="{D7BC30FE-C698-491E-89F4-2E1844E1F6CE}" srcOrd="4" destOrd="0" presId="urn:microsoft.com/office/officeart/2005/8/layout/lProcess2"/>
    <dgm:cxn modelId="{D62C611B-26EB-405B-B0CB-67696A83A7C7}" type="presParOf" srcId="{D7BC30FE-C698-491E-89F4-2E1844E1F6CE}" destId="{B1AFA3C4-9C55-43EA-A6EB-5A49F1C48B04}" srcOrd="0" destOrd="0" presId="urn:microsoft.com/office/officeart/2005/8/layout/lProcess2"/>
    <dgm:cxn modelId="{43CA0F8A-0A1A-492C-AFD1-0D88BC223957}" type="presParOf" srcId="{D7BC30FE-C698-491E-89F4-2E1844E1F6CE}" destId="{758CA093-DD7E-43D5-8975-97CBE3C927DD}" srcOrd="1" destOrd="0" presId="urn:microsoft.com/office/officeart/2005/8/layout/lProcess2"/>
    <dgm:cxn modelId="{150B0339-FFDE-44F7-9907-AFD549179AE7}" type="presParOf" srcId="{D7BC30FE-C698-491E-89F4-2E1844E1F6CE}" destId="{16A8A9BF-4A48-4A11-B250-D61D0B437674}" srcOrd="2" destOrd="0" presId="urn:microsoft.com/office/officeart/2005/8/layout/lProcess2"/>
    <dgm:cxn modelId="{C790DC7B-11E1-4AEE-862D-9DF152C92A51}" type="presParOf" srcId="{16A8A9BF-4A48-4A11-B250-D61D0B437674}" destId="{2AEBC161-2449-4C1E-A826-6FB99DA02A7C}" srcOrd="0" destOrd="0" presId="urn:microsoft.com/office/officeart/2005/8/layout/lProcess2"/>
    <dgm:cxn modelId="{677FAAC9-F28B-4483-8794-5ABFA36606AF}" type="presParOf" srcId="{2AEBC161-2449-4C1E-A826-6FB99DA02A7C}" destId="{9DC65A06-AFCE-489D-882C-1E15CC241E0D}" srcOrd="0" destOrd="0" presId="urn:microsoft.com/office/officeart/2005/8/layout/lProcess2"/>
    <dgm:cxn modelId="{BF2EF296-72A4-402F-B412-489F738700DB}" type="presParOf" srcId="{2AEBC161-2449-4C1E-A826-6FB99DA02A7C}" destId="{7C3AAB4D-B94E-43D6-874D-8D98225A4B40}" srcOrd="1" destOrd="0" presId="urn:microsoft.com/office/officeart/2005/8/layout/lProcess2"/>
    <dgm:cxn modelId="{7E397680-6F46-4AE7-9FEC-185977683B5D}" type="presParOf" srcId="{2AEBC161-2449-4C1E-A826-6FB99DA02A7C}" destId="{45987FB7-1CAA-4A33-8889-BB2523F22A72}" srcOrd="2" destOrd="0" presId="urn:microsoft.com/office/officeart/2005/8/layout/lProcess2"/>
    <dgm:cxn modelId="{9D593E38-D8E6-44E0-9B70-D96AF345EAF7}" type="presParOf" srcId="{9142A796-83F7-4FB0-9516-D9230C939E82}" destId="{9B99CE87-7248-4201-8CCD-888F728DD697}" srcOrd="5" destOrd="0" presId="urn:microsoft.com/office/officeart/2005/8/layout/lProcess2"/>
    <dgm:cxn modelId="{482194BF-D339-4468-91B1-2D32FCF48316}" type="presParOf" srcId="{9142A796-83F7-4FB0-9516-D9230C939E82}" destId="{08437BCE-7296-482F-BD23-77BAB0F10491}" srcOrd="6" destOrd="0" presId="urn:microsoft.com/office/officeart/2005/8/layout/lProcess2"/>
    <dgm:cxn modelId="{9688BE9A-446D-42AD-ABE1-202D5B9E470F}" type="presParOf" srcId="{08437BCE-7296-482F-BD23-77BAB0F10491}" destId="{768BEFAC-87AF-48EC-B9C3-60849DF02614}" srcOrd="0" destOrd="0" presId="urn:microsoft.com/office/officeart/2005/8/layout/lProcess2"/>
    <dgm:cxn modelId="{BE6B3505-CB2C-44BD-B04B-C270BF8D12C6}" type="presParOf" srcId="{08437BCE-7296-482F-BD23-77BAB0F10491}" destId="{FAC54463-13E3-4165-A18D-796FA1B2CAD8}" srcOrd="1" destOrd="0" presId="urn:microsoft.com/office/officeart/2005/8/layout/lProcess2"/>
    <dgm:cxn modelId="{A862733C-DFA4-4443-9A6E-26CC134F1EF1}" type="presParOf" srcId="{08437BCE-7296-482F-BD23-77BAB0F10491}" destId="{9083F6E4-F792-4E89-84D9-DE62FE951C37}" srcOrd="2" destOrd="0" presId="urn:microsoft.com/office/officeart/2005/8/layout/lProcess2"/>
    <dgm:cxn modelId="{923A0654-7160-4E78-B237-9D8AA38A5F70}" type="presParOf" srcId="{9083F6E4-F792-4E89-84D9-DE62FE951C37}" destId="{E3E04D6A-CF04-4C2C-BC3E-5C02BB8E2EDD}" srcOrd="0" destOrd="0" presId="urn:microsoft.com/office/officeart/2005/8/layout/lProcess2"/>
    <dgm:cxn modelId="{225B6A32-E31C-4C34-BE53-A4711F6CF8FE}" type="presParOf" srcId="{E3E04D6A-CF04-4C2C-BC3E-5C02BB8E2EDD}" destId="{5F337016-C195-4272-A890-95B4EC8713D9}" srcOrd="0" destOrd="0" presId="urn:microsoft.com/office/officeart/2005/8/layout/lProcess2"/>
    <dgm:cxn modelId="{88F6860B-7BA3-4DC1-A47C-E571EE94D09A}" type="presParOf" srcId="{E3E04D6A-CF04-4C2C-BC3E-5C02BB8E2EDD}" destId="{523A972C-BF30-4663-B72E-5531E70E30A1}" srcOrd="1" destOrd="0" presId="urn:microsoft.com/office/officeart/2005/8/layout/lProcess2"/>
    <dgm:cxn modelId="{264D17FA-A8B9-4789-A7F0-F05135EFAFA3}" type="presParOf" srcId="{E3E04D6A-CF04-4C2C-BC3E-5C02BB8E2EDD}" destId="{24BB79BF-5003-4CF8-807F-59CBF38BD634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85FD44-D7AA-4308-B646-4E3365128C5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77E4C8-32BE-407A-BC8D-062DC4CB8187}">
      <dgm:prSet phldrT="[Text]" custT="1"/>
      <dgm:spPr/>
      <dgm:t>
        <a:bodyPr/>
        <a:lstStyle/>
        <a:p>
          <a:r>
            <a:rPr lang="en-US" sz="1400" b="1" dirty="0">
              <a:latin typeface="Arial" panose="020B0604020202020204" pitchFamily="34" charset="0"/>
              <a:cs typeface="Arial" panose="020B0604020202020204" pitchFamily="34" charset="0"/>
            </a:rPr>
            <a:t>Data Scientists</a:t>
          </a:r>
        </a:p>
      </dgm:t>
    </dgm:pt>
    <dgm:pt modelId="{AD68A2B6-6CD7-46EC-A303-94F900A76F9E}" type="parTrans" cxnId="{EAE4855A-9D52-43E3-A4A2-457C66B847B3}">
      <dgm:prSet/>
      <dgm:spPr/>
      <dgm:t>
        <a:bodyPr/>
        <a:lstStyle/>
        <a:p>
          <a:endParaRPr lang="en-US" sz="3200"/>
        </a:p>
      </dgm:t>
    </dgm:pt>
    <dgm:pt modelId="{301BDD93-1292-48DE-AA9C-9F8740535438}" type="sibTrans" cxnId="{EAE4855A-9D52-43E3-A4A2-457C66B847B3}">
      <dgm:prSet/>
      <dgm:spPr/>
      <dgm:t>
        <a:bodyPr/>
        <a:lstStyle/>
        <a:p>
          <a:endParaRPr lang="en-US" sz="3200"/>
        </a:p>
      </dgm:t>
    </dgm:pt>
    <dgm:pt modelId="{38714D24-46B0-4E13-8486-19A1C4CF6280}">
      <dgm:prSet phldrT="[Text]" custT="1"/>
      <dgm:spPr>
        <a:ln>
          <a:noFill/>
        </a:ln>
      </dgm:spPr>
      <dgm:t>
        <a:bodyPr/>
        <a:lstStyle/>
        <a:p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Design the solution approach 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582F664-BB31-4C84-9EE9-3FCF97981178}" type="parTrans" cxnId="{8F855B9E-F9CB-4154-BFCB-28092E828ADE}">
      <dgm:prSet/>
      <dgm:spPr/>
      <dgm:t>
        <a:bodyPr/>
        <a:lstStyle/>
        <a:p>
          <a:endParaRPr lang="en-US" sz="3200"/>
        </a:p>
      </dgm:t>
    </dgm:pt>
    <dgm:pt modelId="{7AA94607-9165-4498-A676-2D7ED878FE65}" type="sibTrans" cxnId="{8F855B9E-F9CB-4154-BFCB-28092E828ADE}">
      <dgm:prSet/>
      <dgm:spPr/>
      <dgm:t>
        <a:bodyPr/>
        <a:lstStyle/>
        <a:p>
          <a:endParaRPr lang="en-US" sz="3200"/>
        </a:p>
      </dgm:t>
    </dgm:pt>
    <dgm:pt modelId="{6F06A7CD-3C6B-42B1-81E2-3C6C30FDAB8A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400" b="1" dirty="0">
              <a:latin typeface="Arial" panose="020B0604020202020204" pitchFamily="34" charset="0"/>
              <a:cs typeface="Arial" panose="020B0604020202020204" pitchFamily="34" charset="0"/>
            </a:rPr>
            <a:t>Business Consultants</a:t>
          </a:r>
        </a:p>
      </dgm:t>
    </dgm:pt>
    <dgm:pt modelId="{8C3B230A-FC10-4CAD-841C-361C8B58A602}" type="parTrans" cxnId="{EA9D0DBB-8435-407F-B130-595469870316}">
      <dgm:prSet/>
      <dgm:spPr/>
      <dgm:t>
        <a:bodyPr/>
        <a:lstStyle/>
        <a:p>
          <a:endParaRPr lang="en-US" sz="3200"/>
        </a:p>
      </dgm:t>
    </dgm:pt>
    <dgm:pt modelId="{025C64DB-3C9C-4751-9231-C443731D855D}" type="sibTrans" cxnId="{EA9D0DBB-8435-407F-B130-595469870316}">
      <dgm:prSet/>
      <dgm:spPr/>
      <dgm:t>
        <a:bodyPr/>
        <a:lstStyle/>
        <a:p>
          <a:endParaRPr lang="en-US" sz="3200"/>
        </a:p>
      </dgm:t>
    </dgm:pt>
    <dgm:pt modelId="{10A67B94-AFDF-4516-89AB-BE4447E22A02}">
      <dgm:prSet phldrT="[Text]" custT="1"/>
      <dgm:spPr>
        <a:solidFill>
          <a:schemeClr val="accent2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Work with key client stakeholders to understand business </a:t>
          </a:r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context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2891DD9-C80D-4FE2-BBBA-3FEED3CFC05D}" type="parTrans" cxnId="{D51481AE-A3D0-485E-BFCB-27EACE1A479A}">
      <dgm:prSet/>
      <dgm:spPr/>
      <dgm:t>
        <a:bodyPr/>
        <a:lstStyle/>
        <a:p>
          <a:endParaRPr lang="en-US" sz="3200"/>
        </a:p>
      </dgm:t>
    </dgm:pt>
    <dgm:pt modelId="{CB1AFFFC-2A95-4019-9EA0-EB8219A74464}" type="sibTrans" cxnId="{D51481AE-A3D0-485E-BFCB-27EACE1A479A}">
      <dgm:prSet/>
      <dgm:spPr/>
      <dgm:t>
        <a:bodyPr/>
        <a:lstStyle/>
        <a:p>
          <a:endParaRPr lang="en-US" sz="3200"/>
        </a:p>
      </dgm:t>
    </dgm:pt>
    <dgm:pt modelId="{11B5EFDD-BCB7-4020-B46B-4AED38F7FC5A}">
      <dgm:prSet custT="1"/>
      <dgm:spPr>
        <a:solidFill>
          <a:schemeClr val="accent2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Translate the above into an analytical problem, working with the </a:t>
          </a:r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global team</a:t>
          </a:r>
        </a:p>
      </dgm:t>
    </dgm:pt>
    <dgm:pt modelId="{149F07DF-B3F4-4BFF-835E-7660049692E9}" type="parTrans" cxnId="{722ED2CD-9EA2-4D0F-9982-0015019A4EFE}">
      <dgm:prSet/>
      <dgm:spPr/>
      <dgm:t>
        <a:bodyPr/>
        <a:lstStyle/>
        <a:p>
          <a:endParaRPr lang="en-US" sz="3200"/>
        </a:p>
      </dgm:t>
    </dgm:pt>
    <dgm:pt modelId="{E374499F-4E5E-4017-BAD1-800292B5B057}" type="sibTrans" cxnId="{722ED2CD-9EA2-4D0F-9982-0015019A4EFE}">
      <dgm:prSet/>
      <dgm:spPr/>
      <dgm:t>
        <a:bodyPr/>
        <a:lstStyle/>
        <a:p>
          <a:endParaRPr lang="en-US" sz="3200"/>
        </a:p>
      </dgm:t>
    </dgm:pt>
    <dgm:pt modelId="{A2B0802C-C234-49D9-853B-5DBEA530073A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400" b="1" dirty="0">
              <a:latin typeface="Arial" panose="020B0604020202020204" pitchFamily="34" charset="0"/>
              <a:cs typeface="Arial" panose="020B0604020202020204" pitchFamily="34" charset="0"/>
            </a:rPr>
            <a:t>Big Data Engineers</a:t>
          </a:r>
        </a:p>
      </dgm:t>
    </dgm:pt>
    <dgm:pt modelId="{3E4D7F49-9EED-48FD-B565-8BF81A8D4958}" type="parTrans" cxnId="{F516E001-596A-4CC6-A567-7A6D172A920E}">
      <dgm:prSet/>
      <dgm:spPr/>
      <dgm:t>
        <a:bodyPr/>
        <a:lstStyle/>
        <a:p>
          <a:endParaRPr lang="en-US" sz="3200"/>
        </a:p>
      </dgm:t>
    </dgm:pt>
    <dgm:pt modelId="{2CA86AB0-1E2D-428F-A055-BA3EB3F21F55}" type="sibTrans" cxnId="{F516E001-596A-4CC6-A567-7A6D172A920E}">
      <dgm:prSet/>
      <dgm:spPr/>
      <dgm:t>
        <a:bodyPr/>
        <a:lstStyle/>
        <a:p>
          <a:endParaRPr lang="en-US" sz="3200"/>
        </a:p>
      </dgm:t>
    </dgm:pt>
    <dgm:pt modelId="{2A423E1E-E1BC-4521-B16D-7950F773B77A}">
      <dgm:prSet phldrT="[Text]" custT="1"/>
      <dgm:spPr>
        <a:solidFill>
          <a:schemeClr val="accent3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Help architect the Big Data roadmap and architecture</a:t>
          </a:r>
        </a:p>
      </dgm:t>
    </dgm:pt>
    <dgm:pt modelId="{69139FD8-D309-43AF-8665-7D7CE1532E91}" type="parTrans" cxnId="{C649166F-F0C4-4CB5-8BEB-4D1B5FC53019}">
      <dgm:prSet/>
      <dgm:spPr/>
      <dgm:t>
        <a:bodyPr/>
        <a:lstStyle/>
        <a:p>
          <a:endParaRPr lang="en-US" sz="3200"/>
        </a:p>
      </dgm:t>
    </dgm:pt>
    <dgm:pt modelId="{7A27C14E-0211-4385-A67E-9FD79F4315EA}" type="sibTrans" cxnId="{C649166F-F0C4-4CB5-8BEB-4D1B5FC53019}">
      <dgm:prSet/>
      <dgm:spPr/>
      <dgm:t>
        <a:bodyPr/>
        <a:lstStyle/>
        <a:p>
          <a:endParaRPr lang="en-US" sz="3200"/>
        </a:p>
      </dgm:t>
    </dgm:pt>
    <dgm:pt modelId="{752757EC-2061-4857-8C0A-8D6ED9FFA4F3}">
      <dgm:prSet custT="1"/>
      <dgm:spPr>
        <a:ln>
          <a:noFill/>
        </a:ln>
      </dgm:spPr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Derive actionable insights from data science models</a:t>
          </a:r>
          <a:endParaRPr lang="en-IN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5BA3B0-33FF-4BD5-9006-98447CA79DBF}" type="sibTrans" cxnId="{CBBE28C2-D0C8-40CF-8943-45EEF077A264}">
      <dgm:prSet/>
      <dgm:spPr/>
      <dgm:t>
        <a:bodyPr/>
        <a:lstStyle/>
        <a:p>
          <a:endParaRPr lang="en-US" sz="3200"/>
        </a:p>
      </dgm:t>
    </dgm:pt>
    <dgm:pt modelId="{45C14D8A-B07A-444A-B5B9-74A2AB04EB9D}" type="parTrans" cxnId="{CBBE28C2-D0C8-40CF-8943-45EEF077A264}">
      <dgm:prSet/>
      <dgm:spPr/>
      <dgm:t>
        <a:bodyPr/>
        <a:lstStyle/>
        <a:p>
          <a:endParaRPr lang="en-US" sz="3200"/>
        </a:p>
      </dgm:t>
    </dgm:pt>
    <dgm:pt modelId="{F1B10722-4A31-4E7D-9ACC-41145FA39FDC}">
      <dgm:prSet custT="1"/>
      <dgm:spPr>
        <a:ln>
          <a:noFill/>
        </a:ln>
      </dgm:spPr>
      <dgm:t>
        <a:bodyPr/>
        <a:lstStyle/>
        <a:p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Identify the right algorithms and technologies. Skilled in R, Python, SAS, etc.</a:t>
          </a:r>
        </a:p>
      </dgm:t>
    </dgm:pt>
    <dgm:pt modelId="{839E2333-1EA7-433A-B7E8-0BC9B1A54614}" type="sibTrans" cxnId="{F7A8B0FE-7DBB-4444-84FA-91F28FE1D0D8}">
      <dgm:prSet/>
      <dgm:spPr/>
      <dgm:t>
        <a:bodyPr/>
        <a:lstStyle/>
        <a:p>
          <a:endParaRPr lang="en-US" sz="3200"/>
        </a:p>
      </dgm:t>
    </dgm:pt>
    <dgm:pt modelId="{7C2CF1B5-AA24-4DCF-89FC-4423AA194E0C}" type="parTrans" cxnId="{F7A8B0FE-7DBB-4444-84FA-91F28FE1D0D8}">
      <dgm:prSet/>
      <dgm:spPr/>
      <dgm:t>
        <a:bodyPr/>
        <a:lstStyle/>
        <a:p>
          <a:endParaRPr lang="en-US" sz="3200"/>
        </a:p>
      </dgm:t>
    </dgm:pt>
    <dgm:pt modelId="{5AF22F7E-3A63-424A-B0BD-05EBE224B6C7}">
      <dgm:prSet custT="1"/>
      <dgm:spPr>
        <a:solidFill>
          <a:schemeClr val="accent2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Bring in the relevant domain context</a:t>
          </a:r>
        </a:p>
      </dgm:t>
    </dgm:pt>
    <dgm:pt modelId="{E278413B-9A4F-4BE7-A5C4-09D4B2F8609B}" type="parTrans" cxnId="{C4128D3A-4E70-4DE3-AEB9-E6BB07AA0B7A}">
      <dgm:prSet/>
      <dgm:spPr/>
      <dgm:t>
        <a:bodyPr/>
        <a:lstStyle/>
        <a:p>
          <a:endParaRPr lang="en-US" sz="2000"/>
        </a:p>
      </dgm:t>
    </dgm:pt>
    <dgm:pt modelId="{15ED90AE-3AC8-490F-8620-52515A176806}" type="sibTrans" cxnId="{C4128D3A-4E70-4DE3-AEB9-E6BB07AA0B7A}">
      <dgm:prSet/>
      <dgm:spPr/>
      <dgm:t>
        <a:bodyPr/>
        <a:lstStyle/>
        <a:p>
          <a:endParaRPr lang="en-US" sz="2000"/>
        </a:p>
      </dgm:t>
    </dgm:pt>
    <dgm:pt modelId="{E587E41E-9A5C-4BBA-A4CA-E5F59C0AB481}">
      <dgm:prSet custT="1"/>
      <dgm:spPr/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Implement Big Data pilots on different technologies</a:t>
          </a:r>
        </a:p>
      </dgm:t>
    </dgm:pt>
    <dgm:pt modelId="{FDBACD45-B089-4A36-9555-14BF5EB1783F}" type="parTrans" cxnId="{EF57EF98-DFDC-45D3-8F3E-CE888876D858}">
      <dgm:prSet/>
      <dgm:spPr/>
      <dgm:t>
        <a:bodyPr/>
        <a:lstStyle/>
        <a:p>
          <a:endParaRPr lang="en-US" sz="2000"/>
        </a:p>
      </dgm:t>
    </dgm:pt>
    <dgm:pt modelId="{EF00D680-728D-4C90-B29A-2EB18156681D}" type="sibTrans" cxnId="{EF57EF98-DFDC-45D3-8F3E-CE888876D858}">
      <dgm:prSet/>
      <dgm:spPr/>
      <dgm:t>
        <a:bodyPr/>
        <a:lstStyle/>
        <a:p>
          <a:endParaRPr lang="en-US" sz="2000"/>
        </a:p>
      </dgm:t>
    </dgm:pt>
    <dgm:pt modelId="{79E05ED9-D3F0-46B1-87D9-1F30480877BC}">
      <dgm:prSet custT="1"/>
      <dgm:spPr/>
      <dgm:t>
        <a:bodyPr/>
        <a:lstStyle/>
        <a:p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Productionize solutions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5DFA40E-24C3-4B80-94FC-6A166D7E9B3E}" type="parTrans" cxnId="{5825020C-04CD-4382-AE2E-B5FBF687BA29}">
      <dgm:prSet/>
      <dgm:spPr/>
      <dgm:t>
        <a:bodyPr/>
        <a:lstStyle/>
        <a:p>
          <a:endParaRPr lang="en-US" sz="2000"/>
        </a:p>
      </dgm:t>
    </dgm:pt>
    <dgm:pt modelId="{4B44A388-461E-4DFB-863A-0FADC524A34B}" type="sibTrans" cxnId="{5825020C-04CD-4382-AE2E-B5FBF687BA29}">
      <dgm:prSet/>
      <dgm:spPr/>
      <dgm:t>
        <a:bodyPr/>
        <a:lstStyle/>
        <a:p>
          <a:endParaRPr lang="en-US" sz="2000"/>
        </a:p>
      </dgm:t>
    </dgm:pt>
    <dgm:pt modelId="{180FA58A-3A0A-41F0-B963-E2E4E03D83DC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400" b="1" dirty="0">
              <a:latin typeface="Arial" panose="020B0604020202020204" pitchFamily="34" charset="0"/>
              <a:cs typeface="Arial" panose="020B0604020202020204" pitchFamily="34" charset="0"/>
            </a:rPr>
            <a:t>Business Intelligence Specialists</a:t>
          </a:r>
        </a:p>
      </dgm:t>
    </dgm:pt>
    <dgm:pt modelId="{E2AF946F-5F98-4F24-816B-141511082DF8}" type="parTrans" cxnId="{7E1F50BB-1780-404A-90C6-00FDA0E71313}">
      <dgm:prSet/>
      <dgm:spPr/>
      <dgm:t>
        <a:bodyPr/>
        <a:lstStyle/>
        <a:p>
          <a:endParaRPr lang="en-US" sz="2000"/>
        </a:p>
      </dgm:t>
    </dgm:pt>
    <dgm:pt modelId="{38D26DEA-5405-47BB-A65B-0ECA48EB3387}" type="sibTrans" cxnId="{7E1F50BB-1780-404A-90C6-00FDA0E71313}">
      <dgm:prSet/>
      <dgm:spPr/>
      <dgm:t>
        <a:bodyPr/>
        <a:lstStyle/>
        <a:p>
          <a:endParaRPr lang="en-US" sz="2000"/>
        </a:p>
      </dgm:t>
    </dgm:pt>
    <dgm:pt modelId="{4D2F2A1A-FC91-43CB-854A-65F3AB8A7B22}">
      <dgm:prSet custT="1"/>
      <dgm:spPr>
        <a:solidFill>
          <a:schemeClr val="accent4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Identify KPIs (key </a:t>
          </a: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performance</a:t>
          </a: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 indicators) and business drivers</a:t>
          </a:r>
        </a:p>
      </dgm:t>
    </dgm:pt>
    <dgm:pt modelId="{83861409-936C-4B41-862A-A5203BC88C41}" type="parTrans" cxnId="{B11D4160-A036-4222-928E-C55CBD6FFA29}">
      <dgm:prSet/>
      <dgm:spPr/>
      <dgm:t>
        <a:bodyPr/>
        <a:lstStyle/>
        <a:p>
          <a:endParaRPr lang="en-US" sz="2000"/>
        </a:p>
      </dgm:t>
    </dgm:pt>
    <dgm:pt modelId="{63FC3B21-493C-4BAA-8C77-F0BA3F039E6C}" type="sibTrans" cxnId="{B11D4160-A036-4222-928E-C55CBD6FFA29}">
      <dgm:prSet/>
      <dgm:spPr/>
      <dgm:t>
        <a:bodyPr/>
        <a:lstStyle/>
        <a:p>
          <a:endParaRPr lang="en-US" sz="2000"/>
        </a:p>
      </dgm:t>
    </dgm:pt>
    <dgm:pt modelId="{97A2E419-E8C0-4A2D-9922-99DFFE455ADE}">
      <dgm:prSet custT="1"/>
      <dgm:spPr>
        <a:solidFill>
          <a:schemeClr val="accent4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Design &amp; develop visualization using tools like Tableau, </a:t>
          </a:r>
          <a:r>
            <a:rPr lang="en-US" sz="1400" b="0" kern="1200" dirty="0" err="1">
              <a:latin typeface="Arial" panose="020B0604020202020204" pitchFamily="34" charset="0"/>
              <a:cs typeface="Arial" panose="020B0604020202020204" pitchFamily="34" charset="0"/>
            </a:rPr>
            <a:t>Cognos</a:t>
          </a: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400" b="0" kern="1200" dirty="0" err="1">
              <a:latin typeface="Arial" panose="020B0604020202020204" pitchFamily="34" charset="0"/>
              <a:cs typeface="Arial" panose="020B0604020202020204" pitchFamily="34" charset="0"/>
            </a:rPr>
            <a:t>Microstrategy</a:t>
          </a: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, etc. </a:t>
          </a:r>
        </a:p>
      </dgm:t>
    </dgm:pt>
    <dgm:pt modelId="{D6AF9221-9F39-4802-B6E7-7799BAE28552}" type="parTrans" cxnId="{1E20EA44-2B6B-446E-A088-35BF1B97FE1D}">
      <dgm:prSet/>
      <dgm:spPr/>
      <dgm:t>
        <a:bodyPr/>
        <a:lstStyle/>
        <a:p>
          <a:endParaRPr lang="en-US" sz="2000"/>
        </a:p>
      </dgm:t>
    </dgm:pt>
    <dgm:pt modelId="{C1C64E89-35CF-44B4-AB59-7CDE7966A0E9}" type="sibTrans" cxnId="{1E20EA44-2B6B-446E-A088-35BF1B97FE1D}">
      <dgm:prSet/>
      <dgm:spPr/>
      <dgm:t>
        <a:bodyPr/>
        <a:lstStyle/>
        <a:p>
          <a:endParaRPr lang="en-US" sz="2000"/>
        </a:p>
      </dgm:t>
    </dgm:pt>
    <dgm:pt modelId="{61478326-FB1A-4480-A515-0CFEC9EF0C1A}">
      <dgm:prSet custT="1"/>
      <dgm:spPr>
        <a:solidFill>
          <a:schemeClr val="accent4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Leverage expertise in SQL &amp; RDBMS technologies</a:t>
          </a:r>
        </a:p>
      </dgm:t>
    </dgm:pt>
    <dgm:pt modelId="{98DBA918-EB61-4F71-BD32-2FC11EE93310}" type="parTrans" cxnId="{787F47EA-3A51-4E39-8B5A-B6470E81F109}">
      <dgm:prSet/>
      <dgm:spPr/>
      <dgm:t>
        <a:bodyPr/>
        <a:lstStyle/>
        <a:p>
          <a:endParaRPr lang="en-US" sz="2000"/>
        </a:p>
      </dgm:t>
    </dgm:pt>
    <dgm:pt modelId="{DBA67D96-E7BF-4B54-84F9-51041BE75E37}" type="sibTrans" cxnId="{787F47EA-3A51-4E39-8B5A-B6470E81F109}">
      <dgm:prSet/>
      <dgm:spPr/>
      <dgm:t>
        <a:bodyPr/>
        <a:lstStyle/>
        <a:p>
          <a:endParaRPr lang="en-US" sz="2000"/>
        </a:p>
      </dgm:t>
    </dgm:pt>
    <dgm:pt modelId="{92544ED6-9C3B-4D06-A13D-160885BD586C}">
      <dgm:prSet custT="1"/>
      <dgm:spPr>
        <a:solidFill>
          <a:schemeClr val="accent4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Certified in </a:t>
          </a:r>
          <a:r>
            <a:rPr lang="en-US" sz="1400" b="0" kern="1200" dirty="0" err="1">
              <a:latin typeface="Arial" panose="020B0604020202020204" pitchFamily="34" charset="0"/>
              <a:cs typeface="Arial" panose="020B0604020202020204" pitchFamily="34" charset="0"/>
            </a:rPr>
            <a:t>Cognos</a:t>
          </a: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, IBM Watson</a:t>
          </a:r>
        </a:p>
      </dgm:t>
    </dgm:pt>
    <dgm:pt modelId="{24BF335C-C009-4DA1-BC64-17567E02BAE3}" type="parTrans" cxnId="{85158F0D-230D-44F3-9EF9-0E926C93589D}">
      <dgm:prSet/>
      <dgm:spPr/>
      <dgm:t>
        <a:bodyPr/>
        <a:lstStyle/>
        <a:p>
          <a:endParaRPr lang="en-US"/>
        </a:p>
      </dgm:t>
    </dgm:pt>
    <dgm:pt modelId="{FB495668-2EA3-4183-B03B-D94295D92C73}" type="sibTrans" cxnId="{85158F0D-230D-44F3-9EF9-0E926C93589D}">
      <dgm:prSet/>
      <dgm:spPr/>
      <dgm:t>
        <a:bodyPr/>
        <a:lstStyle/>
        <a:p>
          <a:endParaRPr lang="en-US"/>
        </a:p>
      </dgm:t>
    </dgm:pt>
    <dgm:pt modelId="{C6C4F8F5-24FA-4B60-A290-67F8528415A5}" type="pres">
      <dgm:prSet presAssocID="{2D85FD44-D7AA-4308-B646-4E3365128C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DECD77F-2944-40FD-B370-CEBE59402EFF}" type="pres">
      <dgm:prSet presAssocID="{2B77E4C8-32BE-407A-BC8D-062DC4CB8187}" presName="linNode" presStyleCnt="0"/>
      <dgm:spPr/>
    </dgm:pt>
    <dgm:pt modelId="{D12CF776-8738-47E0-A7E7-9125DF76656D}" type="pres">
      <dgm:prSet presAssocID="{2B77E4C8-32BE-407A-BC8D-062DC4CB8187}" presName="parentText" presStyleLbl="node1" presStyleIdx="0" presStyleCnt="4" custScaleX="66028" custLinFactNeighborY="389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4E743-4F21-4401-BDD4-13078E31E22D}" type="pres">
      <dgm:prSet presAssocID="{2B77E4C8-32BE-407A-BC8D-062DC4CB8187}" presName="descendantText" presStyleLbl="alignAccFollowNode1" presStyleIdx="0" presStyleCnt="4" custScaleX="111925" custScaleY="1260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58E14F-193C-488F-B216-3F8BE1B2FC4B}" type="pres">
      <dgm:prSet presAssocID="{301BDD93-1292-48DE-AA9C-9F8740535438}" presName="sp" presStyleCnt="0"/>
      <dgm:spPr/>
    </dgm:pt>
    <dgm:pt modelId="{855FAC95-F299-425A-A9A7-CFE6A8410225}" type="pres">
      <dgm:prSet presAssocID="{6F06A7CD-3C6B-42B1-81E2-3C6C30FDAB8A}" presName="linNode" presStyleCnt="0"/>
      <dgm:spPr/>
    </dgm:pt>
    <dgm:pt modelId="{2B4686A6-91EA-4C48-B9D8-8749EC3CD488}" type="pres">
      <dgm:prSet presAssocID="{6F06A7CD-3C6B-42B1-81E2-3C6C30FDAB8A}" presName="parentText" presStyleLbl="node1" presStyleIdx="1" presStyleCnt="4" custScaleX="6602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03D029-E970-4D03-8681-C51BE262AC0E}" type="pres">
      <dgm:prSet presAssocID="{6F06A7CD-3C6B-42B1-81E2-3C6C30FDAB8A}" presName="descendantText" presStyleLbl="alignAccFollowNode1" presStyleIdx="1" presStyleCnt="4" custScaleX="111925" custScaleY="1260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D31E78-19FA-4E35-99B9-CB206FC54004}" type="pres">
      <dgm:prSet presAssocID="{025C64DB-3C9C-4751-9231-C443731D855D}" presName="sp" presStyleCnt="0"/>
      <dgm:spPr/>
    </dgm:pt>
    <dgm:pt modelId="{B126729C-AC4F-434C-8C6C-2C52B2F1783E}" type="pres">
      <dgm:prSet presAssocID="{180FA58A-3A0A-41F0-B963-E2E4E03D83DC}" presName="linNode" presStyleCnt="0"/>
      <dgm:spPr/>
    </dgm:pt>
    <dgm:pt modelId="{CF2686DE-78DB-4F55-8B47-75999A43F62E}" type="pres">
      <dgm:prSet presAssocID="{180FA58A-3A0A-41F0-B963-E2E4E03D83DC}" presName="parentText" presStyleLbl="node1" presStyleIdx="2" presStyleCnt="4" custScaleX="6602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408C56-1407-4008-A847-F272859443BD}" type="pres">
      <dgm:prSet presAssocID="{180FA58A-3A0A-41F0-B963-E2E4E03D83DC}" presName="descendantText" presStyleLbl="alignAccFollowNode1" presStyleIdx="2" presStyleCnt="4" custScaleX="111925" custScaleY="1260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11E77C-613B-4B30-890E-4C90638B4AB0}" type="pres">
      <dgm:prSet presAssocID="{38D26DEA-5405-47BB-A65B-0ECA48EB3387}" presName="sp" presStyleCnt="0"/>
      <dgm:spPr/>
    </dgm:pt>
    <dgm:pt modelId="{278CF6C2-E80C-4CB2-89C5-53FC271A98D9}" type="pres">
      <dgm:prSet presAssocID="{A2B0802C-C234-49D9-853B-5DBEA530073A}" presName="linNode" presStyleCnt="0"/>
      <dgm:spPr/>
    </dgm:pt>
    <dgm:pt modelId="{17687CB8-E25A-4357-8831-B5F7A3872F11}" type="pres">
      <dgm:prSet presAssocID="{A2B0802C-C234-49D9-853B-5DBEA530073A}" presName="parentText" presStyleLbl="node1" presStyleIdx="3" presStyleCnt="4" custScaleX="6602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1AD943-AD3F-4F60-ACEC-3E7F153A0119}" type="pres">
      <dgm:prSet presAssocID="{A2B0802C-C234-49D9-853B-5DBEA530073A}" presName="descendantText" presStyleLbl="alignAccFollowNode1" presStyleIdx="3" presStyleCnt="4" custScaleX="111925" custScaleY="1260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7BD4CC-B8F5-4C78-8976-3CC512C1C541}" type="presOf" srcId="{752757EC-2061-4857-8C0A-8D6ED9FFA4F3}" destId="{9A84E743-4F21-4401-BDD4-13078E31E22D}" srcOrd="0" destOrd="2" presId="urn:microsoft.com/office/officeart/2005/8/layout/vList5"/>
    <dgm:cxn modelId="{F7A8B0FE-7DBB-4444-84FA-91F28FE1D0D8}" srcId="{2B77E4C8-32BE-407A-BC8D-062DC4CB8187}" destId="{F1B10722-4A31-4E7D-9ACC-41145FA39FDC}" srcOrd="1" destOrd="0" parTransId="{7C2CF1B5-AA24-4DCF-89FC-4423AA194E0C}" sibTransId="{839E2333-1EA7-433A-B7E8-0BC9B1A54614}"/>
    <dgm:cxn modelId="{C4128D3A-4E70-4DE3-AEB9-E6BB07AA0B7A}" srcId="{6F06A7CD-3C6B-42B1-81E2-3C6C30FDAB8A}" destId="{5AF22F7E-3A63-424A-B0BD-05EBE224B6C7}" srcOrd="2" destOrd="0" parTransId="{E278413B-9A4F-4BE7-A5C4-09D4B2F8609B}" sibTransId="{15ED90AE-3AC8-490F-8620-52515A176806}"/>
    <dgm:cxn modelId="{722ED2CD-9EA2-4D0F-9982-0015019A4EFE}" srcId="{6F06A7CD-3C6B-42B1-81E2-3C6C30FDAB8A}" destId="{11B5EFDD-BCB7-4020-B46B-4AED38F7FC5A}" srcOrd="1" destOrd="0" parTransId="{149F07DF-B3F4-4BFF-835E-7660049692E9}" sibTransId="{E374499F-4E5E-4017-BAD1-800292B5B057}"/>
    <dgm:cxn modelId="{80D793AF-44BC-4C4E-A4A3-6A2CDADC35F3}" type="presOf" srcId="{38714D24-46B0-4E13-8486-19A1C4CF6280}" destId="{9A84E743-4F21-4401-BDD4-13078E31E22D}" srcOrd="0" destOrd="0" presId="urn:microsoft.com/office/officeart/2005/8/layout/vList5"/>
    <dgm:cxn modelId="{1EBC302D-16A5-4D98-9307-8BC2169CA911}" type="presOf" srcId="{61478326-FB1A-4480-A515-0CFEC9EF0C1A}" destId="{0F408C56-1407-4008-A847-F272859443BD}" srcOrd="0" destOrd="2" presId="urn:microsoft.com/office/officeart/2005/8/layout/vList5"/>
    <dgm:cxn modelId="{838311A4-2A4D-4A75-912D-F2817373B9D0}" type="presOf" srcId="{5AF22F7E-3A63-424A-B0BD-05EBE224B6C7}" destId="{FB03D029-E970-4D03-8681-C51BE262AC0E}" srcOrd="0" destOrd="2" presId="urn:microsoft.com/office/officeart/2005/8/layout/vList5"/>
    <dgm:cxn modelId="{7715264F-14BC-4899-A164-A85095997CD4}" type="presOf" srcId="{A2B0802C-C234-49D9-853B-5DBEA530073A}" destId="{17687CB8-E25A-4357-8831-B5F7A3872F11}" srcOrd="0" destOrd="0" presId="urn:microsoft.com/office/officeart/2005/8/layout/vList5"/>
    <dgm:cxn modelId="{EA9D0DBB-8435-407F-B130-595469870316}" srcId="{2D85FD44-D7AA-4308-B646-4E3365128C5C}" destId="{6F06A7CD-3C6B-42B1-81E2-3C6C30FDAB8A}" srcOrd="1" destOrd="0" parTransId="{8C3B230A-FC10-4CAD-841C-361C8B58A602}" sibTransId="{025C64DB-3C9C-4751-9231-C443731D855D}"/>
    <dgm:cxn modelId="{7E1F50BB-1780-404A-90C6-00FDA0E71313}" srcId="{2D85FD44-D7AA-4308-B646-4E3365128C5C}" destId="{180FA58A-3A0A-41F0-B963-E2E4E03D83DC}" srcOrd="2" destOrd="0" parTransId="{E2AF946F-5F98-4F24-816B-141511082DF8}" sibTransId="{38D26DEA-5405-47BB-A65B-0ECA48EB3387}"/>
    <dgm:cxn modelId="{85158F0D-230D-44F3-9EF9-0E926C93589D}" srcId="{180FA58A-3A0A-41F0-B963-E2E4E03D83DC}" destId="{92544ED6-9C3B-4D06-A13D-160885BD586C}" srcOrd="3" destOrd="0" parTransId="{24BF335C-C009-4DA1-BC64-17567E02BAE3}" sibTransId="{FB495668-2EA3-4183-B03B-D94295D92C73}"/>
    <dgm:cxn modelId="{419FE1E6-376C-4EE3-891D-0342D6B825F9}" type="presOf" srcId="{2B77E4C8-32BE-407A-BC8D-062DC4CB8187}" destId="{D12CF776-8738-47E0-A7E7-9125DF76656D}" srcOrd="0" destOrd="0" presId="urn:microsoft.com/office/officeart/2005/8/layout/vList5"/>
    <dgm:cxn modelId="{3D8D0E05-C79E-4B2F-A8D1-CA5CB979A175}" type="presOf" srcId="{79E05ED9-D3F0-46B1-87D9-1F30480877BC}" destId="{E01AD943-AD3F-4F60-ACEC-3E7F153A0119}" srcOrd="0" destOrd="2" presId="urn:microsoft.com/office/officeart/2005/8/layout/vList5"/>
    <dgm:cxn modelId="{228DFE7F-1035-457C-A532-5595D960C691}" type="presOf" srcId="{11B5EFDD-BCB7-4020-B46B-4AED38F7FC5A}" destId="{FB03D029-E970-4D03-8681-C51BE262AC0E}" srcOrd="0" destOrd="1" presId="urn:microsoft.com/office/officeart/2005/8/layout/vList5"/>
    <dgm:cxn modelId="{D51481AE-A3D0-485E-BFCB-27EACE1A479A}" srcId="{6F06A7CD-3C6B-42B1-81E2-3C6C30FDAB8A}" destId="{10A67B94-AFDF-4516-89AB-BE4447E22A02}" srcOrd="0" destOrd="0" parTransId="{72891DD9-C80D-4FE2-BBBA-3FEED3CFC05D}" sibTransId="{CB1AFFFC-2A95-4019-9EA0-EB8219A74464}"/>
    <dgm:cxn modelId="{289C1331-4222-4611-BC7D-871A127E3F57}" type="presOf" srcId="{4D2F2A1A-FC91-43CB-854A-65F3AB8A7B22}" destId="{0F408C56-1407-4008-A847-F272859443BD}" srcOrd="0" destOrd="0" presId="urn:microsoft.com/office/officeart/2005/8/layout/vList5"/>
    <dgm:cxn modelId="{862B3DA0-CDDB-4223-BC33-760FA98000B6}" type="presOf" srcId="{2A423E1E-E1BC-4521-B16D-7950F773B77A}" destId="{E01AD943-AD3F-4F60-ACEC-3E7F153A0119}" srcOrd="0" destOrd="0" presId="urn:microsoft.com/office/officeart/2005/8/layout/vList5"/>
    <dgm:cxn modelId="{1E20EA44-2B6B-446E-A088-35BF1B97FE1D}" srcId="{180FA58A-3A0A-41F0-B963-E2E4E03D83DC}" destId="{97A2E419-E8C0-4A2D-9922-99DFFE455ADE}" srcOrd="1" destOrd="0" parTransId="{D6AF9221-9F39-4802-B6E7-7799BAE28552}" sibTransId="{C1C64E89-35CF-44B4-AB59-7CDE7966A0E9}"/>
    <dgm:cxn modelId="{B11D4160-A036-4222-928E-C55CBD6FFA29}" srcId="{180FA58A-3A0A-41F0-B963-E2E4E03D83DC}" destId="{4D2F2A1A-FC91-43CB-854A-65F3AB8A7B22}" srcOrd="0" destOrd="0" parTransId="{83861409-936C-4B41-862A-A5203BC88C41}" sibTransId="{63FC3B21-493C-4BAA-8C77-F0BA3F039E6C}"/>
    <dgm:cxn modelId="{0DE92A77-9A89-41C9-9C9A-8FAEF890DCA7}" type="presOf" srcId="{6F06A7CD-3C6B-42B1-81E2-3C6C30FDAB8A}" destId="{2B4686A6-91EA-4C48-B9D8-8749EC3CD488}" srcOrd="0" destOrd="0" presId="urn:microsoft.com/office/officeart/2005/8/layout/vList5"/>
    <dgm:cxn modelId="{EAE4855A-9D52-43E3-A4A2-457C66B847B3}" srcId="{2D85FD44-D7AA-4308-B646-4E3365128C5C}" destId="{2B77E4C8-32BE-407A-BC8D-062DC4CB8187}" srcOrd="0" destOrd="0" parTransId="{AD68A2B6-6CD7-46EC-A303-94F900A76F9E}" sibTransId="{301BDD93-1292-48DE-AA9C-9F8740535438}"/>
    <dgm:cxn modelId="{279830EB-AAA2-49A4-BC0F-DA484C0FF133}" type="presOf" srcId="{E587E41E-9A5C-4BBA-A4CA-E5F59C0AB481}" destId="{E01AD943-AD3F-4F60-ACEC-3E7F153A0119}" srcOrd="0" destOrd="1" presId="urn:microsoft.com/office/officeart/2005/8/layout/vList5"/>
    <dgm:cxn modelId="{787F47EA-3A51-4E39-8B5A-B6470E81F109}" srcId="{180FA58A-3A0A-41F0-B963-E2E4E03D83DC}" destId="{61478326-FB1A-4480-A515-0CFEC9EF0C1A}" srcOrd="2" destOrd="0" parTransId="{98DBA918-EB61-4F71-BD32-2FC11EE93310}" sibTransId="{DBA67D96-E7BF-4B54-84F9-51041BE75E37}"/>
    <dgm:cxn modelId="{C649166F-F0C4-4CB5-8BEB-4D1B5FC53019}" srcId="{A2B0802C-C234-49D9-853B-5DBEA530073A}" destId="{2A423E1E-E1BC-4521-B16D-7950F773B77A}" srcOrd="0" destOrd="0" parTransId="{69139FD8-D309-43AF-8665-7D7CE1532E91}" sibTransId="{7A27C14E-0211-4385-A67E-9FD79F4315EA}"/>
    <dgm:cxn modelId="{7FAFF09F-1015-4630-AAC3-2F254252F419}" type="presOf" srcId="{2D85FD44-D7AA-4308-B646-4E3365128C5C}" destId="{C6C4F8F5-24FA-4B60-A290-67F8528415A5}" srcOrd="0" destOrd="0" presId="urn:microsoft.com/office/officeart/2005/8/layout/vList5"/>
    <dgm:cxn modelId="{F516E001-596A-4CC6-A567-7A6D172A920E}" srcId="{2D85FD44-D7AA-4308-B646-4E3365128C5C}" destId="{A2B0802C-C234-49D9-853B-5DBEA530073A}" srcOrd="3" destOrd="0" parTransId="{3E4D7F49-9EED-48FD-B565-8BF81A8D4958}" sibTransId="{2CA86AB0-1E2D-428F-A055-BA3EB3F21F55}"/>
    <dgm:cxn modelId="{719CB204-2EA5-4D52-8F54-FA81C58DD97E}" type="presOf" srcId="{92544ED6-9C3B-4D06-A13D-160885BD586C}" destId="{0F408C56-1407-4008-A847-F272859443BD}" srcOrd="0" destOrd="3" presId="urn:microsoft.com/office/officeart/2005/8/layout/vList5"/>
    <dgm:cxn modelId="{8F855B9E-F9CB-4154-BFCB-28092E828ADE}" srcId="{2B77E4C8-32BE-407A-BC8D-062DC4CB8187}" destId="{38714D24-46B0-4E13-8486-19A1C4CF6280}" srcOrd="0" destOrd="0" parTransId="{0582F664-BB31-4C84-9EE9-3FCF97981178}" sibTransId="{7AA94607-9165-4498-A676-2D7ED878FE65}"/>
    <dgm:cxn modelId="{D626E413-EDD4-482B-8D68-8D35E4F35BBF}" type="presOf" srcId="{10A67B94-AFDF-4516-89AB-BE4447E22A02}" destId="{FB03D029-E970-4D03-8681-C51BE262AC0E}" srcOrd="0" destOrd="0" presId="urn:microsoft.com/office/officeart/2005/8/layout/vList5"/>
    <dgm:cxn modelId="{EF57EF98-DFDC-45D3-8F3E-CE888876D858}" srcId="{A2B0802C-C234-49D9-853B-5DBEA530073A}" destId="{E587E41E-9A5C-4BBA-A4CA-E5F59C0AB481}" srcOrd="1" destOrd="0" parTransId="{FDBACD45-B089-4A36-9555-14BF5EB1783F}" sibTransId="{EF00D680-728D-4C90-B29A-2EB18156681D}"/>
    <dgm:cxn modelId="{CBBE28C2-D0C8-40CF-8943-45EEF077A264}" srcId="{2B77E4C8-32BE-407A-BC8D-062DC4CB8187}" destId="{752757EC-2061-4857-8C0A-8D6ED9FFA4F3}" srcOrd="2" destOrd="0" parTransId="{45C14D8A-B07A-444A-B5B9-74A2AB04EB9D}" sibTransId="{645BA3B0-33FF-4BD5-9006-98447CA79DBF}"/>
    <dgm:cxn modelId="{5825020C-04CD-4382-AE2E-B5FBF687BA29}" srcId="{A2B0802C-C234-49D9-853B-5DBEA530073A}" destId="{79E05ED9-D3F0-46B1-87D9-1F30480877BC}" srcOrd="2" destOrd="0" parTransId="{B5DFA40E-24C3-4B80-94FC-6A166D7E9B3E}" sibTransId="{4B44A388-461E-4DFB-863A-0FADC524A34B}"/>
    <dgm:cxn modelId="{F2413DF8-318C-49FC-A68C-4BC9481643D1}" type="presOf" srcId="{97A2E419-E8C0-4A2D-9922-99DFFE455ADE}" destId="{0F408C56-1407-4008-A847-F272859443BD}" srcOrd="0" destOrd="1" presId="urn:microsoft.com/office/officeart/2005/8/layout/vList5"/>
    <dgm:cxn modelId="{F6CBA758-F126-4B7D-BF6B-AE133005FC28}" type="presOf" srcId="{180FA58A-3A0A-41F0-B963-E2E4E03D83DC}" destId="{CF2686DE-78DB-4F55-8B47-75999A43F62E}" srcOrd="0" destOrd="0" presId="urn:microsoft.com/office/officeart/2005/8/layout/vList5"/>
    <dgm:cxn modelId="{FDB739D8-355F-4086-A7E9-D51A03B86CE5}" type="presOf" srcId="{F1B10722-4A31-4E7D-9ACC-41145FA39FDC}" destId="{9A84E743-4F21-4401-BDD4-13078E31E22D}" srcOrd="0" destOrd="1" presId="urn:microsoft.com/office/officeart/2005/8/layout/vList5"/>
    <dgm:cxn modelId="{9C3D18E5-4531-497A-BCB1-0E0801AFDE1B}" type="presParOf" srcId="{C6C4F8F5-24FA-4B60-A290-67F8528415A5}" destId="{7DECD77F-2944-40FD-B370-CEBE59402EFF}" srcOrd="0" destOrd="0" presId="urn:microsoft.com/office/officeart/2005/8/layout/vList5"/>
    <dgm:cxn modelId="{8D97D103-E2A6-4652-B4D6-A527018E300E}" type="presParOf" srcId="{7DECD77F-2944-40FD-B370-CEBE59402EFF}" destId="{D12CF776-8738-47E0-A7E7-9125DF76656D}" srcOrd="0" destOrd="0" presId="urn:microsoft.com/office/officeart/2005/8/layout/vList5"/>
    <dgm:cxn modelId="{6D52E1B1-A9A9-4428-A0FE-256A99AB3F27}" type="presParOf" srcId="{7DECD77F-2944-40FD-B370-CEBE59402EFF}" destId="{9A84E743-4F21-4401-BDD4-13078E31E22D}" srcOrd="1" destOrd="0" presId="urn:microsoft.com/office/officeart/2005/8/layout/vList5"/>
    <dgm:cxn modelId="{90038257-6AF8-41AD-AE8B-258EC165F406}" type="presParOf" srcId="{C6C4F8F5-24FA-4B60-A290-67F8528415A5}" destId="{E958E14F-193C-488F-B216-3F8BE1B2FC4B}" srcOrd="1" destOrd="0" presId="urn:microsoft.com/office/officeart/2005/8/layout/vList5"/>
    <dgm:cxn modelId="{3BF19879-6567-4631-B041-52D1642B6522}" type="presParOf" srcId="{C6C4F8F5-24FA-4B60-A290-67F8528415A5}" destId="{855FAC95-F299-425A-A9A7-CFE6A8410225}" srcOrd="2" destOrd="0" presId="urn:microsoft.com/office/officeart/2005/8/layout/vList5"/>
    <dgm:cxn modelId="{5F0E10E0-BEEB-4713-A5EB-A3D87D5889E5}" type="presParOf" srcId="{855FAC95-F299-425A-A9A7-CFE6A8410225}" destId="{2B4686A6-91EA-4C48-B9D8-8749EC3CD488}" srcOrd="0" destOrd="0" presId="urn:microsoft.com/office/officeart/2005/8/layout/vList5"/>
    <dgm:cxn modelId="{4207EE83-BB45-49A2-884E-99B3ECD4E84A}" type="presParOf" srcId="{855FAC95-F299-425A-A9A7-CFE6A8410225}" destId="{FB03D029-E970-4D03-8681-C51BE262AC0E}" srcOrd="1" destOrd="0" presId="urn:microsoft.com/office/officeart/2005/8/layout/vList5"/>
    <dgm:cxn modelId="{13C93F91-FFDE-445E-B83E-BC819F5FD63D}" type="presParOf" srcId="{C6C4F8F5-24FA-4B60-A290-67F8528415A5}" destId="{10D31E78-19FA-4E35-99B9-CB206FC54004}" srcOrd="3" destOrd="0" presId="urn:microsoft.com/office/officeart/2005/8/layout/vList5"/>
    <dgm:cxn modelId="{45657391-14FF-46D1-AD82-2172288F8251}" type="presParOf" srcId="{C6C4F8F5-24FA-4B60-A290-67F8528415A5}" destId="{B126729C-AC4F-434C-8C6C-2C52B2F1783E}" srcOrd="4" destOrd="0" presId="urn:microsoft.com/office/officeart/2005/8/layout/vList5"/>
    <dgm:cxn modelId="{75FF5770-0800-402D-9391-A838965E01EE}" type="presParOf" srcId="{B126729C-AC4F-434C-8C6C-2C52B2F1783E}" destId="{CF2686DE-78DB-4F55-8B47-75999A43F62E}" srcOrd="0" destOrd="0" presId="urn:microsoft.com/office/officeart/2005/8/layout/vList5"/>
    <dgm:cxn modelId="{2883063D-69D8-49CB-B29D-78E048F2ED70}" type="presParOf" srcId="{B126729C-AC4F-434C-8C6C-2C52B2F1783E}" destId="{0F408C56-1407-4008-A847-F272859443BD}" srcOrd="1" destOrd="0" presId="urn:microsoft.com/office/officeart/2005/8/layout/vList5"/>
    <dgm:cxn modelId="{A037DDFE-DEFB-44BE-88FA-CA61C8D6C14E}" type="presParOf" srcId="{C6C4F8F5-24FA-4B60-A290-67F8528415A5}" destId="{0111E77C-613B-4B30-890E-4C90638B4AB0}" srcOrd="5" destOrd="0" presId="urn:microsoft.com/office/officeart/2005/8/layout/vList5"/>
    <dgm:cxn modelId="{36E6E5E5-C866-4A0B-8E92-45FE55FE0ADA}" type="presParOf" srcId="{C6C4F8F5-24FA-4B60-A290-67F8528415A5}" destId="{278CF6C2-E80C-4CB2-89C5-53FC271A98D9}" srcOrd="6" destOrd="0" presId="urn:microsoft.com/office/officeart/2005/8/layout/vList5"/>
    <dgm:cxn modelId="{71CCC1E0-2C16-4D91-88B1-0DDC76E16458}" type="presParOf" srcId="{278CF6C2-E80C-4CB2-89C5-53FC271A98D9}" destId="{17687CB8-E25A-4357-8831-B5F7A3872F11}" srcOrd="0" destOrd="0" presId="urn:microsoft.com/office/officeart/2005/8/layout/vList5"/>
    <dgm:cxn modelId="{B001F28A-BB85-4F02-B29D-25A1A1C20998}" type="presParOf" srcId="{278CF6C2-E80C-4CB2-89C5-53FC271A98D9}" destId="{E01AD943-AD3F-4F60-ACEC-3E7F153A011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34569-5F2C-4033-BBD5-32D1D3A2D361}">
      <dsp:nvSpPr>
        <dsp:cNvPr id="0" name=""/>
        <dsp:cNvSpPr/>
      </dsp:nvSpPr>
      <dsp:spPr>
        <a:xfrm>
          <a:off x="2598" y="0"/>
          <a:ext cx="2549426" cy="4176346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>
              <a:solidFill>
                <a:schemeClr val="tx1"/>
              </a:solidFill>
            </a:rPr>
            <a:t>Design Workbench</a:t>
          </a:r>
        </a:p>
      </dsp:txBody>
      <dsp:txXfrm>
        <a:off x="2598" y="0"/>
        <a:ext cx="2549426" cy="1252903"/>
      </dsp:txXfrm>
    </dsp:sp>
    <dsp:sp modelId="{5EA02D6A-16F0-4426-8FD2-332116239344}">
      <dsp:nvSpPr>
        <dsp:cNvPr id="0" name=""/>
        <dsp:cNvSpPr/>
      </dsp:nvSpPr>
      <dsp:spPr>
        <a:xfrm>
          <a:off x="249698" y="934326"/>
          <a:ext cx="2061303" cy="1426485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/>
            <a:t> </a:t>
          </a:r>
        </a:p>
      </dsp:txBody>
      <dsp:txXfrm>
        <a:off x="291478" y="976106"/>
        <a:ext cx="1977743" cy="1342925"/>
      </dsp:txXfrm>
    </dsp:sp>
    <dsp:sp modelId="{39A1C1ED-AED9-4324-A439-6DFF5AF01701}">
      <dsp:nvSpPr>
        <dsp:cNvPr id="0" name=""/>
        <dsp:cNvSpPr/>
      </dsp:nvSpPr>
      <dsp:spPr>
        <a:xfrm>
          <a:off x="9777" y="2801340"/>
          <a:ext cx="2534905" cy="1118497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0" kern="1200" dirty="0"/>
            <a:t>  Identify business issues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0" kern="1200" dirty="0"/>
            <a:t>  Scope out project / </a:t>
          </a:r>
          <a:r>
            <a:rPr lang="en-IN" sz="1100" b="0" kern="1200" dirty="0" err="1"/>
            <a:t>PoC</a:t>
          </a:r>
          <a:endParaRPr lang="en-IN" sz="1100" b="0" kern="1200" dirty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0" kern="1200" dirty="0"/>
            <a:t>  Frame the analytic  problem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0" kern="1200" dirty="0"/>
            <a:t>  Recommend tools/technologies</a:t>
          </a:r>
        </a:p>
      </dsp:txBody>
      <dsp:txXfrm>
        <a:off x="42537" y="2834100"/>
        <a:ext cx="2469385" cy="1052977"/>
      </dsp:txXfrm>
    </dsp:sp>
    <dsp:sp modelId="{BB5C972F-3199-47D8-9A32-7FD5E4FB1ABE}">
      <dsp:nvSpPr>
        <dsp:cNvPr id="0" name=""/>
        <dsp:cNvSpPr/>
      </dsp:nvSpPr>
      <dsp:spPr>
        <a:xfrm>
          <a:off x="2743231" y="0"/>
          <a:ext cx="2549426" cy="4176346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/>
            <a:t>Discovery Engine</a:t>
          </a:r>
        </a:p>
      </dsp:txBody>
      <dsp:txXfrm>
        <a:off x="2743231" y="0"/>
        <a:ext cx="2549426" cy="1252903"/>
      </dsp:txXfrm>
    </dsp:sp>
    <dsp:sp modelId="{6FAAE07B-2D5C-49DC-A42B-5FF791A17289}">
      <dsp:nvSpPr>
        <dsp:cNvPr id="0" name=""/>
        <dsp:cNvSpPr/>
      </dsp:nvSpPr>
      <dsp:spPr>
        <a:xfrm>
          <a:off x="3041841" y="952079"/>
          <a:ext cx="2039541" cy="1456460"/>
        </a:xfrm>
        <a:prstGeom prst="roundRect">
          <a:avLst>
            <a:gd name="adj" fmla="val 10000"/>
          </a:avLst>
        </a:prstGeom>
        <a:solidFill>
          <a:srgbClr val="5DB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/>
            <a:t> </a:t>
          </a:r>
        </a:p>
      </dsp:txBody>
      <dsp:txXfrm>
        <a:off x="3084499" y="994737"/>
        <a:ext cx="1954225" cy="1371144"/>
      </dsp:txXfrm>
    </dsp:sp>
    <dsp:sp modelId="{73B7E4D5-E5FC-449F-AFA9-A0378AF40D5C}">
      <dsp:nvSpPr>
        <dsp:cNvPr id="0" name=""/>
        <dsp:cNvSpPr/>
      </dsp:nvSpPr>
      <dsp:spPr>
        <a:xfrm>
          <a:off x="2818990" y="2851558"/>
          <a:ext cx="2403946" cy="1089561"/>
        </a:xfrm>
        <a:prstGeom prst="roundRect">
          <a:avLst>
            <a:gd name="adj" fmla="val 10000"/>
          </a:avLst>
        </a:prstGeom>
        <a:solidFill>
          <a:schemeClr val="accent3">
            <a:hueOff val="1161685"/>
            <a:satOff val="42857"/>
            <a:lumOff val="-63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0" kern="1200" dirty="0"/>
            <a:t>  Facilitate data discovery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0" kern="1200" dirty="0"/>
            <a:t>  and Data diagnostics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0" kern="1200" dirty="0"/>
            <a:t>  Identify key drivers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0" kern="1200" dirty="0"/>
            <a:t>  High level solution framework</a:t>
          </a:r>
        </a:p>
      </dsp:txBody>
      <dsp:txXfrm>
        <a:off x="2850902" y="2883470"/>
        <a:ext cx="2340122" cy="1025737"/>
      </dsp:txXfrm>
    </dsp:sp>
    <dsp:sp modelId="{B1AFA3C4-9C55-43EA-A6EB-5A49F1C48B04}">
      <dsp:nvSpPr>
        <dsp:cNvPr id="0" name=""/>
        <dsp:cNvSpPr/>
      </dsp:nvSpPr>
      <dsp:spPr>
        <a:xfrm>
          <a:off x="5483865" y="0"/>
          <a:ext cx="2549426" cy="4176346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/>
            <a:t>Solution Toolkit</a:t>
          </a:r>
        </a:p>
      </dsp:txBody>
      <dsp:txXfrm>
        <a:off x="5483865" y="0"/>
        <a:ext cx="2549426" cy="1252903"/>
      </dsp:txXfrm>
    </dsp:sp>
    <dsp:sp modelId="{9DC65A06-AFCE-489D-882C-1E15CC241E0D}">
      <dsp:nvSpPr>
        <dsp:cNvPr id="0" name=""/>
        <dsp:cNvSpPr/>
      </dsp:nvSpPr>
      <dsp:spPr>
        <a:xfrm>
          <a:off x="5694284" y="999842"/>
          <a:ext cx="2215920" cy="1428983"/>
        </a:xfrm>
        <a:prstGeom prst="roundRect">
          <a:avLst>
            <a:gd name="adj" fmla="val 10000"/>
          </a:avLst>
        </a:prstGeom>
        <a:solidFill>
          <a:srgbClr val="6181A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600" b="1" kern="1200" dirty="0"/>
        </a:p>
      </dsp:txBody>
      <dsp:txXfrm>
        <a:off x="5736137" y="1041695"/>
        <a:ext cx="2132214" cy="1345277"/>
      </dsp:txXfrm>
    </dsp:sp>
    <dsp:sp modelId="{45987FB7-1CAA-4A33-8889-BB2523F22A72}">
      <dsp:nvSpPr>
        <dsp:cNvPr id="0" name=""/>
        <dsp:cNvSpPr/>
      </dsp:nvSpPr>
      <dsp:spPr>
        <a:xfrm>
          <a:off x="5573411" y="2836665"/>
          <a:ext cx="2356057" cy="1109946"/>
        </a:xfrm>
        <a:prstGeom prst="roundRect">
          <a:avLst>
            <a:gd name="adj" fmla="val 10000"/>
          </a:avLst>
        </a:prstGeom>
        <a:solidFill>
          <a:schemeClr val="accent3">
            <a:hueOff val="1936142"/>
            <a:satOff val="71429"/>
            <a:lumOff val="-105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0" kern="1200" dirty="0"/>
            <a:t>Model training and validation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0" kern="1200" dirty="0"/>
            <a:t> Select final robust solution</a:t>
          </a:r>
        </a:p>
      </dsp:txBody>
      <dsp:txXfrm>
        <a:off x="5605920" y="2869174"/>
        <a:ext cx="2291039" cy="1044928"/>
      </dsp:txXfrm>
    </dsp:sp>
    <dsp:sp modelId="{768BEFAC-87AF-48EC-B9C3-60849DF02614}">
      <dsp:nvSpPr>
        <dsp:cNvPr id="0" name=""/>
        <dsp:cNvSpPr/>
      </dsp:nvSpPr>
      <dsp:spPr>
        <a:xfrm>
          <a:off x="8224499" y="0"/>
          <a:ext cx="2549426" cy="4176346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/>
            <a:t>Value Realization</a:t>
          </a:r>
        </a:p>
      </dsp:txBody>
      <dsp:txXfrm>
        <a:off x="8224499" y="0"/>
        <a:ext cx="2549426" cy="1252903"/>
      </dsp:txXfrm>
    </dsp:sp>
    <dsp:sp modelId="{5F337016-C195-4272-A890-95B4EC8713D9}">
      <dsp:nvSpPr>
        <dsp:cNvPr id="0" name=""/>
        <dsp:cNvSpPr/>
      </dsp:nvSpPr>
      <dsp:spPr>
        <a:xfrm>
          <a:off x="8523108" y="1062420"/>
          <a:ext cx="2039541" cy="1386727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600" b="1" kern="1200" dirty="0"/>
        </a:p>
      </dsp:txBody>
      <dsp:txXfrm>
        <a:off x="8563724" y="1103036"/>
        <a:ext cx="1958309" cy="1305495"/>
      </dsp:txXfrm>
    </dsp:sp>
    <dsp:sp modelId="{24BB79BF-5003-4CF8-807F-59CBF38BD634}">
      <dsp:nvSpPr>
        <dsp:cNvPr id="0" name=""/>
        <dsp:cNvSpPr/>
      </dsp:nvSpPr>
      <dsp:spPr>
        <a:xfrm>
          <a:off x="8356202" y="2804747"/>
          <a:ext cx="2332725" cy="1150534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0" kern="1200" dirty="0"/>
            <a:t>Value realization through predictive analytics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0" kern="1200" dirty="0"/>
            <a:t>Build data Products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0" kern="1200" dirty="0"/>
            <a:t>Dashboard capabilities</a:t>
          </a:r>
        </a:p>
      </dsp:txBody>
      <dsp:txXfrm>
        <a:off x="8389900" y="2838445"/>
        <a:ext cx="2265329" cy="1083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4E743-4F21-4401-BDD4-13078E31E22D}">
      <dsp:nvSpPr>
        <dsp:cNvPr id="0" name=""/>
        <dsp:cNvSpPr/>
      </dsp:nvSpPr>
      <dsp:spPr>
        <a:xfrm rot="5400000">
          <a:off x="5655470" y="-3023887"/>
          <a:ext cx="1169606" cy="72174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Design the solution approach 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Identify the right algorithms and technologies. Skilled in R, Python, SAS, etc.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Derive actionable insights from data science models</a:t>
          </a:r>
          <a:endParaRPr lang="en-IN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631562" y="57116"/>
        <a:ext cx="7160328" cy="1055416"/>
      </dsp:txXfrm>
    </dsp:sp>
    <dsp:sp modelId="{D12CF776-8738-47E0-A7E7-9125DF76656D}">
      <dsp:nvSpPr>
        <dsp:cNvPr id="0" name=""/>
        <dsp:cNvSpPr/>
      </dsp:nvSpPr>
      <dsp:spPr>
        <a:xfrm>
          <a:off x="236560" y="50122"/>
          <a:ext cx="2395001" cy="11597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Data Scientists</a:t>
          </a:r>
        </a:p>
      </dsp:txBody>
      <dsp:txXfrm>
        <a:off x="293177" y="106739"/>
        <a:ext cx="2281767" cy="1046565"/>
      </dsp:txXfrm>
    </dsp:sp>
    <dsp:sp modelId="{FB03D029-E970-4D03-8681-C51BE262AC0E}">
      <dsp:nvSpPr>
        <dsp:cNvPr id="0" name=""/>
        <dsp:cNvSpPr/>
      </dsp:nvSpPr>
      <dsp:spPr>
        <a:xfrm rot="5400000">
          <a:off x="5655470" y="-1796290"/>
          <a:ext cx="1169606" cy="7217423"/>
        </a:xfrm>
        <a:prstGeom prst="round2Same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Work with key client stakeholders to understand business </a:t>
          </a: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context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Translate the above into an analytical problem, working with the </a:t>
          </a: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global team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Bring in the relevant domain context</a:t>
          </a:r>
        </a:p>
      </dsp:txBody>
      <dsp:txXfrm rot="-5400000">
        <a:off x="2631562" y="1284713"/>
        <a:ext cx="7160328" cy="1055416"/>
      </dsp:txXfrm>
    </dsp:sp>
    <dsp:sp modelId="{2B4686A6-91EA-4C48-B9D8-8749EC3CD488}">
      <dsp:nvSpPr>
        <dsp:cNvPr id="0" name=""/>
        <dsp:cNvSpPr/>
      </dsp:nvSpPr>
      <dsp:spPr>
        <a:xfrm>
          <a:off x="236560" y="1232521"/>
          <a:ext cx="2395001" cy="1159799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Business Consultants</a:t>
          </a:r>
        </a:p>
      </dsp:txBody>
      <dsp:txXfrm>
        <a:off x="293177" y="1289138"/>
        <a:ext cx="2281767" cy="1046565"/>
      </dsp:txXfrm>
    </dsp:sp>
    <dsp:sp modelId="{0F408C56-1407-4008-A847-F272859443BD}">
      <dsp:nvSpPr>
        <dsp:cNvPr id="0" name=""/>
        <dsp:cNvSpPr/>
      </dsp:nvSpPr>
      <dsp:spPr>
        <a:xfrm rot="5400000">
          <a:off x="5655470" y="-568693"/>
          <a:ext cx="1169606" cy="7217423"/>
        </a:xfrm>
        <a:prstGeom prst="round2SameRect">
          <a:avLst/>
        </a:prstGeom>
        <a:solidFill>
          <a:schemeClr val="accent4">
            <a:lumMod val="40000"/>
            <a:lumOff val="6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Identify KPIs (key </a:t>
          </a: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performance</a:t>
          </a: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 indicators) and business drivers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Design &amp; develop visualization using tools like Tableau, </a:t>
          </a:r>
          <a:r>
            <a:rPr lang="en-US" sz="1400" b="0" kern="1200" dirty="0" err="1">
              <a:latin typeface="Arial" panose="020B0604020202020204" pitchFamily="34" charset="0"/>
              <a:cs typeface="Arial" panose="020B0604020202020204" pitchFamily="34" charset="0"/>
            </a:rPr>
            <a:t>Cognos</a:t>
          </a: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400" b="0" kern="1200" dirty="0" err="1">
              <a:latin typeface="Arial" panose="020B0604020202020204" pitchFamily="34" charset="0"/>
              <a:cs typeface="Arial" panose="020B0604020202020204" pitchFamily="34" charset="0"/>
            </a:rPr>
            <a:t>Microstrategy</a:t>
          </a: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, etc.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Leverage expertise in SQL &amp; RDBMS technologies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Certified in </a:t>
          </a:r>
          <a:r>
            <a:rPr lang="en-US" sz="1400" b="0" kern="1200" dirty="0" err="1">
              <a:latin typeface="Arial" panose="020B0604020202020204" pitchFamily="34" charset="0"/>
              <a:cs typeface="Arial" panose="020B0604020202020204" pitchFamily="34" charset="0"/>
            </a:rPr>
            <a:t>Cognos</a:t>
          </a: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, IBM Watson</a:t>
          </a:r>
        </a:p>
      </dsp:txBody>
      <dsp:txXfrm rot="-5400000">
        <a:off x="2631562" y="2512310"/>
        <a:ext cx="7160328" cy="1055416"/>
      </dsp:txXfrm>
    </dsp:sp>
    <dsp:sp modelId="{CF2686DE-78DB-4F55-8B47-75999A43F62E}">
      <dsp:nvSpPr>
        <dsp:cNvPr id="0" name=""/>
        <dsp:cNvSpPr/>
      </dsp:nvSpPr>
      <dsp:spPr>
        <a:xfrm>
          <a:off x="236560" y="2460118"/>
          <a:ext cx="2395001" cy="1159799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Business Intelligence Specialists</a:t>
          </a:r>
        </a:p>
      </dsp:txBody>
      <dsp:txXfrm>
        <a:off x="293177" y="2516735"/>
        <a:ext cx="2281767" cy="1046565"/>
      </dsp:txXfrm>
    </dsp:sp>
    <dsp:sp modelId="{E01AD943-AD3F-4F60-ACEC-3E7F153A0119}">
      <dsp:nvSpPr>
        <dsp:cNvPr id="0" name=""/>
        <dsp:cNvSpPr/>
      </dsp:nvSpPr>
      <dsp:spPr>
        <a:xfrm rot="5400000">
          <a:off x="5655470" y="658903"/>
          <a:ext cx="1169606" cy="7217423"/>
        </a:xfrm>
        <a:prstGeom prst="round2SameRect">
          <a:avLst/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Help architect the Big Data roadmap and architecture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Implement Big Data pilots on different technologies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Productionize solutions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631562" y="3739907"/>
        <a:ext cx="7160328" cy="1055416"/>
      </dsp:txXfrm>
    </dsp:sp>
    <dsp:sp modelId="{17687CB8-E25A-4357-8831-B5F7A3872F11}">
      <dsp:nvSpPr>
        <dsp:cNvPr id="0" name=""/>
        <dsp:cNvSpPr/>
      </dsp:nvSpPr>
      <dsp:spPr>
        <a:xfrm>
          <a:off x="236560" y="3687715"/>
          <a:ext cx="2395001" cy="1159799"/>
        </a:xfrm>
        <a:prstGeom prst="roundRect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Big Data Engineers</a:t>
          </a:r>
        </a:p>
      </dsp:txBody>
      <dsp:txXfrm>
        <a:off x="293177" y="3744332"/>
        <a:ext cx="2281767" cy="10465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03A93-8AAA-445F-98DB-E993D70A964D}" type="datetimeFigureOut">
              <a:rPr lang="en-IN" smtClean="0"/>
              <a:t>08-11-2016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A5481-B793-44DB-8FE5-EC1615D965C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5175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25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10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107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03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24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38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177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998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525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Bring</a:t>
            </a:r>
            <a:r>
              <a:rPr lang="en-US" baseline="0" dirty="0"/>
              <a:t> in SAS, Tableau and other analytics case studies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955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4400" y="2171700"/>
            <a:ext cx="8483600" cy="1338262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203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73DF-EFF8-45F3-932F-B30D6EF88A59}" type="datetimeFigureOut">
              <a:rPr lang="en-IN" smtClean="0"/>
              <a:t>08-11-2016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35B6-406A-4304-A3F2-D3D9747C6B13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1279525"/>
            <a:ext cx="3810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30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73DF-EFF8-45F3-932F-B30D6EF88A59}" type="datetimeFigureOut">
              <a:rPr lang="en-IN" smtClean="0"/>
              <a:t>08-11-2016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35B6-406A-4304-A3F2-D3D9747C6B1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5765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73DF-EFF8-45F3-932F-B30D6EF88A59}" type="datetimeFigureOut">
              <a:rPr lang="en-IN" smtClean="0"/>
              <a:t>08-11-2016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35B6-406A-4304-A3F2-D3D9747C6B1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4498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807652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08796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162050"/>
            <a:ext cx="11580284" cy="491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986E10-404B-4B3B-8B1E-B6CF67239C3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729316" y="36513"/>
            <a:ext cx="103632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0638525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70" y="3043239"/>
            <a:ext cx="12700" cy="9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2540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40">
              <a:solidFill>
                <a:srgbClr val="000000"/>
              </a:solidFill>
              <a:latin typeface="Gill Sans" charset="0"/>
              <a:ea typeface="ＭＳ Ｐゴシック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424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307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2003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228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solidFill>
                  <a:srgbClr val="33156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solidFill>
                  <a:srgbClr val="33156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33156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solidFill>
                  <a:srgbClr val="33156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rgbClr val="33156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73DF-EFF8-45F3-932F-B30D6EF88A59}" type="datetimeFigureOut">
              <a:rPr lang="en-IN" smtClean="0"/>
              <a:t>08-11-2016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35B6-406A-4304-A3F2-D3D9747C6B1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228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73DF-EFF8-45F3-932F-B30D6EF88A59}" type="datetimeFigureOut">
              <a:rPr lang="en-IN" smtClean="0"/>
              <a:t>08-11-2016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35B6-406A-4304-A3F2-D3D9747C6B1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277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73DF-EFF8-45F3-932F-B30D6EF88A59}" type="datetimeFigureOut">
              <a:rPr lang="en-IN" smtClean="0"/>
              <a:t>08-11-2016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35B6-406A-4304-A3F2-D3D9747C6B1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615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143668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73DF-EFF8-45F3-932F-B30D6EF88A59}" type="datetimeFigureOut">
              <a:rPr lang="en-IN" smtClean="0"/>
              <a:t>08-11-2016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35B6-406A-4304-A3F2-D3D9747C6B1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6566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73DF-EFF8-45F3-932F-B30D6EF88A59}" type="datetimeFigureOut">
              <a:rPr lang="en-IN" smtClean="0"/>
              <a:t>08-11-2016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35B6-406A-4304-A3F2-D3D9747C6B1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1534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73DF-EFF8-45F3-932F-B30D6EF88A59}" type="datetimeFigureOut">
              <a:rPr lang="en-IN" smtClean="0"/>
              <a:t>08-11-2016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35B6-406A-4304-A3F2-D3D9747C6B1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936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73DF-EFF8-45F3-932F-B30D6EF88A59}" type="datetimeFigureOut">
              <a:rPr lang="en-IN" smtClean="0"/>
              <a:t>08-11-2016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35B6-406A-4304-A3F2-D3D9747C6B1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8883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73DF-EFF8-45F3-932F-B30D6EF88A59}" type="datetimeFigureOut">
              <a:rPr lang="en-IN" smtClean="0"/>
              <a:t>08-11-2016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35B6-406A-4304-A3F2-D3D9747C6B1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9745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mage result for information technology banner"/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06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7900" y="285927"/>
            <a:ext cx="10515600" cy="698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C73DF-EFF8-45F3-932F-B30D6EF88A59}" type="datetimeFigureOut">
              <a:rPr lang="en-IN" smtClean="0"/>
              <a:t>08-11-2016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835B6-406A-4304-A3F2-D3D9747C6B1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-25400"/>
            <a:ext cx="12193399" cy="1088145"/>
          </a:xfrm>
          <a:prstGeom prst="rect">
            <a:avLst/>
          </a:prstGeom>
          <a:gradFill>
            <a:gsLst>
              <a:gs pos="0">
                <a:srgbClr val="282A73">
                  <a:alpha val="70000"/>
                </a:srgbClr>
              </a:gs>
              <a:gs pos="100000">
                <a:srgbClr val="282A73">
                  <a:alpha val="4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anose="020B0604020202020204" pitchFamily="2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814360"/>
            <a:ext cx="12192000" cy="45719"/>
          </a:xfrm>
          <a:prstGeom prst="rect">
            <a:avLst/>
          </a:prstGeom>
          <a:solidFill>
            <a:srgbClr val="272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anose="020B06040202020202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44"/>
          <p:cNvSpPr txBox="1">
            <a:spLocks noChangeArrowheads="1"/>
          </p:cNvSpPr>
          <p:nvPr userDrawn="1"/>
        </p:nvSpPr>
        <p:spPr bwMode="auto">
          <a:xfrm>
            <a:off x="4622800" y="6526287"/>
            <a:ext cx="2946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F6FC6"/>
              </a:buClr>
              <a:buSzPct val="80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1pPr>
            <a:lvl2pPr marL="742950" indent="-285750">
              <a:spcBef>
                <a:spcPts val="700"/>
              </a:spcBef>
              <a:buClr>
                <a:srgbClr val="009DD9"/>
              </a:buClr>
              <a:buSzPct val="88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2pPr>
            <a:lvl3pPr marL="1143000" indent="-228600">
              <a:spcBef>
                <a:spcPts val="600"/>
              </a:spcBef>
              <a:buClr>
                <a:srgbClr val="0BD0D9"/>
              </a:buClr>
              <a:buSzPct val="100000"/>
              <a:buFont typeface="Arial" panose="020B0604020202020204" pitchFamily="34" charset="0"/>
              <a:buChar char="▪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3pPr>
            <a:lvl4pPr marL="1600200" indent="-228600">
              <a:spcBef>
                <a:spcPts val="500"/>
              </a:spcBef>
              <a:buClr>
                <a:srgbClr val="10CF9B"/>
              </a:buClr>
              <a:buSzPct val="100000"/>
              <a:buFont typeface="Arial" panose="020B0604020202020204" pitchFamily="34" charset="0"/>
              <a:buChar char="▪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4pPr>
            <a:lvl5pPr marL="2057400" indent="-228600">
              <a:spcBef>
                <a:spcPts val="500"/>
              </a:spcBef>
              <a:buClr>
                <a:srgbClr val="7CCA62"/>
              </a:buClr>
              <a:buSzPct val="100000"/>
              <a:buFont typeface="Wingdings 3" panose="05040102010807070707" pitchFamily="18" charset="2"/>
              <a:buChar char="­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7CCA62"/>
              </a:buClr>
              <a:buSzPct val="100000"/>
              <a:buFont typeface="Wingdings 3" panose="05040102010807070707" pitchFamily="18" charset="2"/>
              <a:buChar char="­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7CCA62"/>
              </a:buClr>
              <a:buSzPct val="100000"/>
              <a:buFont typeface="Wingdings 3" panose="05040102010807070707" pitchFamily="18" charset="2"/>
              <a:buChar char="­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7CCA62"/>
              </a:buClr>
              <a:buSzPct val="100000"/>
              <a:buFont typeface="Wingdings 3" panose="05040102010807070707" pitchFamily="18" charset="2"/>
              <a:buChar char="­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7CCA62"/>
              </a:buClr>
              <a:buSzPct val="100000"/>
              <a:buFont typeface="Wingdings 3" panose="05040102010807070707" pitchFamily="18" charset="2"/>
              <a:buChar char="­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1" dirty="0">
                <a:solidFill>
                  <a:srgbClr val="2A2C74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www.qforservices.com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399" y="6521525"/>
            <a:ext cx="90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fld id="{AC8E64F8-AE2F-40BF-8F53-61F5FC2370CD}" type="slidenum">
              <a:rPr lang="en-US" altLang="en-US" sz="1600">
                <a:solidFill>
                  <a:schemeClr val="bg2">
                    <a:lumMod val="50000"/>
                  </a:schemeClr>
                </a:solidFill>
                <a:latin typeface="Tw Cen MT Condensed Extra Bold" panose="020B0803020202020204" pitchFamily="34" charset="0"/>
                <a:sym typeface="Gill Sans" charset="0"/>
              </a:rPr>
              <a:pPr algn="l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1600" dirty="0">
              <a:solidFill>
                <a:schemeClr val="bg2">
                  <a:lumMod val="50000"/>
                </a:schemeClr>
              </a:solidFill>
              <a:latin typeface="Tw Cen MT Condensed Extra Bold" panose="020B0803020202020204" pitchFamily="34" charset="0"/>
              <a:sym typeface="Gill Sans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2348" y="6559817"/>
            <a:ext cx="1216152" cy="21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88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  <p:sldLayoutId id="2147483674" r:id="rId13"/>
    <p:sldLayoutId id="2147483680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33156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156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156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156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156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e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130.png"/><Relationship Id="rId7" Type="http://schemas.openxmlformats.org/officeDocument/2006/relationships/image" Target="../media/image116.jpeg"/><Relationship Id="rId12" Type="http://schemas.openxmlformats.org/officeDocument/2006/relationships/image" Target="../media/image121.gif"/><Relationship Id="rId17" Type="http://schemas.openxmlformats.org/officeDocument/2006/relationships/image" Target="../media/image126.png"/><Relationship Id="rId2" Type="http://schemas.openxmlformats.org/officeDocument/2006/relationships/diagramData" Target="../diagrams/data1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openxmlformats.org/officeDocument/2006/relationships/image" Target="../media/image120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8.gif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jpe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24" Type="http://schemas.openxmlformats.org/officeDocument/2006/relationships/image" Target="../media/image30.png"/><Relationship Id="rId5" Type="http://schemas.openxmlformats.org/officeDocument/2006/relationships/image" Target="../media/image11.jpe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jpeg"/><Relationship Id="rId19" Type="http://schemas.openxmlformats.org/officeDocument/2006/relationships/image" Target="../media/image25.png"/><Relationship Id="rId4" Type="http://schemas.openxmlformats.org/officeDocument/2006/relationships/image" Target="../media/image10.gif"/><Relationship Id="rId9" Type="http://schemas.openxmlformats.org/officeDocument/2006/relationships/image" Target="../media/image15.gif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jpe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jpe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gif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13" Type="http://schemas.openxmlformats.org/officeDocument/2006/relationships/image" Target="../media/image74.png"/><Relationship Id="rId18" Type="http://schemas.openxmlformats.org/officeDocument/2006/relationships/image" Target="../media/image79.jpeg"/><Relationship Id="rId26" Type="http://schemas.openxmlformats.org/officeDocument/2006/relationships/image" Target="../media/image87.png"/><Relationship Id="rId3" Type="http://schemas.openxmlformats.org/officeDocument/2006/relationships/image" Target="../media/image64.jpeg"/><Relationship Id="rId21" Type="http://schemas.openxmlformats.org/officeDocument/2006/relationships/image" Target="../media/image82.png"/><Relationship Id="rId7" Type="http://schemas.openxmlformats.org/officeDocument/2006/relationships/image" Target="../media/image68.jpe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jpe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jpeg"/><Relationship Id="rId11" Type="http://schemas.openxmlformats.org/officeDocument/2006/relationships/image" Target="../media/image72.png"/><Relationship Id="rId24" Type="http://schemas.openxmlformats.org/officeDocument/2006/relationships/image" Target="../media/image85.jpeg"/><Relationship Id="rId5" Type="http://schemas.openxmlformats.org/officeDocument/2006/relationships/image" Target="../media/image66.png"/><Relationship Id="rId15" Type="http://schemas.openxmlformats.org/officeDocument/2006/relationships/image" Target="../media/image76.jpe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21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5" Type="http://schemas.openxmlformats.org/officeDocument/2006/relationships/image" Target="../media/image1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24" Type="http://schemas.openxmlformats.org/officeDocument/2006/relationships/image" Target="../media/image114.png"/><Relationship Id="rId5" Type="http://schemas.openxmlformats.org/officeDocument/2006/relationships/image" Target="../media/image95.jpe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jpe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" y="2245279"/>
            <a:ext cx="5202447" cy="3902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18623" y="3657599"/>
            <a:ext cx="6753539" cy="824549"/>
          </a:xfrm>
        </p:spPr>
        <p:txBody>
          <a:bodyPr>
            <a:normAutofit fontScale="90000"/>
          </a:bodyPr>
          <a:lstStyle/>
          <a:p>
            <a:pPr algn="r"/>
            <a:r>
              <a:rPr lang="en-IN" sz="5300" dirty="0">
                <a:solidFill>
                  <a:schemeClr val="tx1"/>
                </a:solidFill>
              </a:rPr>
              <a:t>Enterprise Analytics</a:t>
            </a:r>
            <a:r>
              <a:rPr lang="en-IN" sz="4400" dirty="0"/>
              <a:t/>
            </a:r>
            <a:br>
              <a:rPr lang="en-IN" sz="4400" dirty="0"/>
            </a:br>
            <a:r>
              <a:rPr lang="en-IN" sz="4400" dirty="0"/>
              <a:t>     </a:t>
            </a:r>
            <a:r>
              <a:rPr lang="en-IN" sz="2000" i="1" dirty="0">
                <a:solidFill>
                  <a:srgbClr val="00B0F0"/>
                </a:solidFill>
              </a:rPr>
              <a:t>Data </a:t>
            </a:r>
            <a:r>
              <a:rPr lang="en-IN" sz="2000" i="1" dirty="0">
                <a:solidFill>
                  <a:srgbClr val="00B0F0"/>
                </a:solidFill>
                <a:sym typeface="Wingdings" panose="05000000000000000000" pitchFamily="2" charset="2"/>
              </a:rPr>
              <a:t> Information  Insights</a:t>
            </a:r>
            <a:endParaRPr lang="en-IN" sz="4400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7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045856" y="221117"/>
            <a:ext cx="8749706" cy="605544"/>
          </a:xfrm>
          <a:prstGeom prst="rect">
            <a:avLst/>
          </a:prstGeom>
        </p:spPr>
        <p:txBody>
          <a:bodyPr vert="horz"/>
          <a:lstStyle>
            <a:lvl1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+mj-lt"/>
                <a:ea typeface="+mj-ea"/>
                <a:cs typeface="+mj-cs"/>
                <a:sym typeface="Arial Bold" panose="020B0704020202020204" pitchFamily="34" charset="0"/>
              </a:defRPr>
            </a:lvl1pPr>
            <a:lvl2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2pPr>
            <a:lvl3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3pPr>
            <a:lvl4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4pPr>
            <a:lvl5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5pPr>
            <a:lvl6pPr marL="5365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6pPr>
            <a:lvl7pPr marL="9937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7pPr>
            <a:lvl8pPr marL="14509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8pPr>
            <a:lvl9pPr marL="19081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9pPr>
          </a:lstStyle>
          <a:p>
            <a:pPr algn="ctr"/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Data Science - Predictive and Prescriptive Analytics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947876608"/>
              </p:ext>
            </p:extLst>
          </p:nvPr>
        </p:nvGraphicFramePr>
        <p:xfrm>
          <a:off x="720376" y="1347360"/>
          <a:ext cx="10776524" cy="4176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http://www.psy.vanderbilt.edu/faculty/roeaw/edgeinduction/widths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5298" y="2460519"/>
            <a:ext cx="822960" cy="5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encrypted-tbn3.gstatic.com/images?q=tbn:ANd9GcRewuv2bQs7-XjHIAlIWYg54655iRqh7TbLCmEHEiG2nkE6lrVH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9057" y="2460518"/>
            <a:ext cx="863600" cy="59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maths.nayland.school.nz/Year_11/AS1.10_Multivar_data/Multivariate_Data_Images/10_box_whisker_graph_clip_image009.gif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9057" y="3089719"/>
            <a:ext cx="863599" cy="62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1216" y="2500231"/>
            <a:ext cx="914400" cy="57633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8" name="Picture 7" descr="http://littleml.files.wordpress.com/2013/04/traditional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565734" y="2421500"/>
            <a:ext cx="965419" cy="63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onlinecourses.science.psu.edu/stat857/sites/onlinecourses.science.psu.edu.stat857/files/lesson09/image_01.gif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0794" y="2431587"/>
            <a:ext cx="926981" cy="62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T:\Kiran\Publish\Timeseries POC\customcategories\resources\01.ProblemDefinition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0495" y="3089720"/>
            <a:ext cx="934720" cy="53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5459" y="3099881"/>
            <a:ext cx="822960" cy="60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0993" y="3097340"/>
            <a:ext cx="965419" cy="65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90794" y="3118573"/>
            <a:ext cx="926981" cy="633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46577" y="2506744"/>
            <a:ext cx="822959" cy="562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V="1">
            <a:off x="9371217" y="3139773"/>
            <a:ext cx="561392" cy="56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600922" y="3138894"/>
            <a:ext cx="568613" cy="559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959530" y="3147289"/>
            <a:ext cx="614525" cy="55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/>
          <p:nvPr/>
        </p:nvPicPr>
        <p:blipFill rotWithShape="1"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0495" y="2409292"/>
            <a:ext cx="934720" cy="62675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9" name="Picture 18"/>
          <p:cNvPicPr>
            <a:picLocks noChangeAspect="1" noChangeArrowheads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45856" y="2403253"/>
            <a:ext cx="904240" cy="1224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745375" y="1683226"/>
            <a:ext cx="2519678" cy="457200"/>
          </a:xfrm>
          <a:prstGeom prst="rect">
            <a:avLst/>
          </a:prstGeom>
          <a:solidFill>
            <a:srgbClr val="92D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IN" sz="2160">
              <a:solidFill>
                <a:prstClr val="white"/>
              </a:solidFill>
              <a:sym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88580" y="1683226"/>
            <a:ext cx="2519678" cy="457200"/>
          </a:xfrm>
          <a:prstGeom prst="rect">
            <a:avLst/>
          </a:prstGeom>
          <a:solidFill>
            <a:srgbClr val="5DB195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IN" sz="2160">
              <a:solidFill>
                <a:prstClr val="white"/>
              </a:solidFill>
              <a:sym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231781" y="1683226"/>
            <a:ext cx="2519678" cy="457200"/>
          </a:xfrm>
          <a:prstGeom prst="rect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IN" sz="2160" dirty="0">
              <a:solidFill>
                <a:prstClr val="white"/>
              </a:solidFill>
              <a:sym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954655" y="1683226"/>
            <a:ext cx="2519678" cy="457200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IN" sz="2160">
              <a:solidFill>
                <a:prstClr val="white"/>
              </a:solidFill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19899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08364" y="178838"/>
            <a:ext cx="9761516" cy="605544"/>
          </a:xfrm>
          <a:prstGeom prst="rect">
            <a:avLst/>
          </a:prstGeom>
        </p:spPr>
        <p:txBody>
          <a:bodyPr vert="horz"/>
          <a:lstStyle>
            <a:lvl1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+mj-lt"/>
                <a:ea typeface="+mj-ea"/>
                <a:cs typeface="+mj-cs"/>
                <a:sym typeface="Arial Bold" panose="020B0704020202020204" pitchFamily="34" charset="0"/>
              </a:defRPr>
            </a:lvl1pPr>
            <a:lvl2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2pPr>
            <a:lvl3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3pPr>
            <a:lvl4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4pPr>
            <a:lvl5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5pPr>
            <a:lvl6pPr marL="5365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6pPr>
            <a:lvl7pPr marL="9937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7pPr>
            <a:lvl8pPr marL="14509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8pPr>
            <a:lvl9pPr marL="19081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9pPr>
          </a:lstStyle>
          <a:p>
            <a:pPr algn="ctr"/>
            <a:r>
              <a:rPr lang="en-US" altLang="en-US" sz="3360" b="1" dirty="0">
                <a:solidFill>
                  <a:srgbClr val="282973"/>
                </a:solidFill>
                <a:latin typeface="Agency FB" panose="020B0503020202020204" pitchFamily="34" charset="0"/>
                <a:ea typeface="ヒラギノ角ゴ ProN W3" charset="-128"/>
              </a:rPr>
              <a:t>Predictive Models for </a:t>
            </a:r>
            <a:r>
              <a:rPr lang="en-US" altLang="en-US" sz="3360" b="1" dirty="0" smtClean="0">
                <a:solidFill>
                  <a:srgbClr val="282973"/>
                </a:solidFill>
                <a:latin typeface="Agency FB" panose="020B0503020202020204" pitchFamily="34" charset="0"/>
                <a:ea typeface="ヒラギノ角ゴ ProN W3" charset="-128"/>
              </a:rPr>
              <a:t>Battery Failure </a:t>
            </a:r>
            <a:r>
              <a:rPr lang="en-US" altLang="en-US" sz="3360" b="1" dirty="0">
                <a:solidFill>
                  <a:srgbClr val="282973"/>
                </a:solidFill>
                <a:latin typeface="Agency FB" panose="020B0503020202020204" pitchFamily="34" charset="0"/>
                <a:ea typeface="ヒラギノ角ゴ ProN W3" charset="-128"/>
              </a:rPr>
              <a:t>– Business Case</a:t>
            </a:r>
            <a:endParaRPr lang="en-US" altLang="en-US" sz="3360" b="1" dirty="0">
              <a:solidFill>
                <a:srgbClr val="282973"/>
              </a:solidFill>
              <a:latin typeface="Agency FB" panose="020B0503020202020204" pitchFamily="34" charset="0"/>
              <a:ea typeface="ヒラギノ角ゴ ProN W3" charset="-128"/>
            </a:endParaRPr>
          </a:p>
        </p:txBody>
      </p:sp>
      <p:sp>
        <p:nvSpPr>
          <p:cNvPr id="5" name="Pentagon 4"/>
          <p:cNvSpPr/>
          <p:nvPr/>
        </p:nvSpPr>
        <p:spPr bwMode="auto">
          <a:xfrm>
            <a:off x="780608" y="1214452"/>
            <a:ext cx="2522320" cy="6555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r>
              <a:rPr lang="en-IN" sz="1680" b="1" dirty="0">
                <a:solidFill>
                  <a:schemeClr val="bg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rPr>
              <a:t>Design Bench</a:t>
            </a:r>
            <a:endParaRPr lang="en-IN" sz="1680" b="1" dirty="0">
              <a:solidFill>
                <a:schemeClr val="bg1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" name="Pentagon 6"/>
          <p:cNvSpPr/>
          <p:nvPr/>
        </p:nvSpPr>
        <p:spPr bwMode="auto">
          <a:xfrm>
            <a:off x="3471556" y="1228702"/>
            <a:ext cx="2522320" cy="6555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1680" b="1" dirty="0">
                <a:solidFill>
                  <a:schemeClr val="bg1"/>
                </a:solidFill>
                <a:ea typeface="ヒラギノ角ゴ ProN W3" charset="-128"/>
                <a:cs typeface="ヒラギノ角ゴ ProN W3" charset="-128"/>
              </a:rPr>
              <a:t>Discovery Engine</a:t>
            </a:r>
          </a:p>
        </p:txBody>
      </p:sp>
      <p:sp>
        <p:nvSpPr>
          <p:cNvPr id="8" name="Pentagon 7"/>
          <p:cNvSpPr/>
          <p:nvPr/>
        </p:nvSpPr>
        <p:spPr bwMode="auto">
          <a:xfrm>
            <a:off x="6162504" y="1214450"/>
            <a:ext cx="2522320" cy="6555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1680" b="1" dirty="0">
                <a:solidFill>
                  <a:schemeClr val="bg1"/>
                </a:solidFill>
                <a:ea typeface="ヒラギノ角ゴ ProN W3" charset="-128"/>
                <a:cs typeface="ヒラギノ角ゴ ProN W3" charset="-128"/>
              </a:rPr>
              <a:t>Solution Toolkit</a:t>
            </a:r>
            <a:endParaRPr lang="en-IN" sz="1680" b="1" dirty="0">
              <a:solidFill>
                <a:schemeClr val="bg1"/>
              </a:solidFill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9" name="Pentagon 8"/>
          <p:cNvSpPr/>
          <p:nvPr/>
        </p:nvSpPr>
        <p:spPr bwMode="auto">
          <a:xfrm>
            <a:off x="8903326" y="1214449"/>
            <a:ext cx="2522320" cy="6555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1680" b="1" dirty="0">
                <a:solidFill>
                  <a:schemeClr val="bg1"/>
                </a:solidFill>
                <a:ea typeface="ヒラギノ角ゴ ProN W3" charset="-128"/>
                <a:cs typeface="ヒラギノ角ゴ ProN W3" charset="-128"/>
              </a:rPr>
              <a:t>Value Realization</a:t>
            </a:r>
            <a:endParaRPr lang="en-IN" sz="1680" b="1" dirty="0">
              <a:solidFill>
                <a:schemeClr val="bg1"/>
              </a:solidFill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723607" y="2012475"/>
            <a:ext cx="2467693" cy="1478870"/>
          </a:xfrm>
          <a:prstGeom prst="roundRect">
            <a:avLst/>
          </a:prstGeom>
          <a:solidFill>
            <a:srgbClr val="BBE0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r>
              <a:rPr lang="en-IN" sz="1440" b="1" dirty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rPr>
              <a:t>Business Problem</a:t>
            </a:r>
          </a:p>
          <a:p>
            <a:pPr marL="205740" indent="-205740" defTabSz="109728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440" dirty="0" smtClean="0">
                <a:ea typeface="ヒラギノ角ゴ ProN W3" charset="-128"/>
                <a:cs typeface="ヒラギノ角ゴ ProN W3" charset="-128"/>
              </a:rPr>
              <a:t>Identification of failed cases( Time instance &amp; battery type).</a:t>
            </a:r>
          </a:p>
          <a:p>
            <a:pPr marL="205740" indent="-205740" defTabSz="109728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440" dirty="0" smtClean="0">
                <a:ea typeface="ヒラギノ角ゴ ProN W3" charset="-128"/>
                <a:cs typeface="ヒラギノ角ゴ ProN W3" charset="-128"/>
              </a:rPr>
              <a:t>Predicting the propensity for failure.</a:t>
            </a:r>
          </a:p>
          <a:p>
            <a:pPr marL="205740" indent="-205740" defTabSz="109728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IN" sz="1440" dirty="0">
              <a:solidFill>
                <a:srgbClr val="000000"/>
              </a:solidFill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723607" y="3834148"/>
            <a:ext cx="2467693" cy="2595941"/>
          </a:xfrm>
          <a:prstGeom prst="roundRect">
            <a:avLst/>
          </a:prstGeom>
          <a:solidFill>
            <a:srgbClr val="BBE0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r>
              <a:rPr lang="en-IN" sz="1440" b="1" dirty="0">
                <a:ea typeface="ヒラギノ角ゴ ProN W3" charset="-128"/>
                <a:cs typeface="ヒラギノ角ゴ ProN W3" charset="-128"/>
              </a:rPr>
              <a:t>Levers &amp; Data </a:t>
            </a:r>
            <a:r>
              <a:rPr lang="en-IN" sz="1440" b="1" dirty="0" smtClean="0">
                <a:ea typeface="ヒラギノ角ゴ ProN W3" charset="-128"/>
                <a:cs typeface="ヒラギノ角ゴ ProN W3" charset="-128"/>
              </a:rPr>
              <a:t>Points</a:t>
            </a:r>
            <a:endParaRPr lang="en-IN" sz="1440" b="1" dirty="0">
              <a:ea typeface="ヒラギノ角ゴ ProN W3" charset="-128"/>
              <a:cs typeface="ヒラギノ角ゴ ProN W3" charset="-128"/>
            </a:endParaRPr>
          </a:p>
          <a:p>
            <a:pPr marL="205740" indent="-205740" defTabSz="109728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440" dirty="0" smtClean="0">
                <a:ea typeface="ヒラギノ角ゴ ProN W3" charset="-128"/>
                <a:cs typeface="ヒラギノ角ゴ ProN W3" charset="-128"/>
              </a:rPr>
              <a:t>Data Points</a:t>
            </a:r>
          </a:p>
          <a:p>
            <a:pPr marL="662940" lvl="1" indent="-205740" defTabSz="109728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440" dirty="0" smtClean="0">
                <a:ea typeface="ヒラギノ角ゴ ProN W3" charset="-128"/>
                <a:cs typeface="ヒラギノ角ゴ ProN W3" charset="-128"/>
              </a:rPr>
              <a:t>Conductance</a:t>
            </a:r>
          </a:p>
          <a:p>
            <a:pPr marL="662940" lvl="1" indent="-205740" defTabSz="109728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440" dirty="0" smtClean="0">
                <a:solidFill>
                  <a:srgbClr val="000000"/>
                </a:solidFill>
                <a:ea typeface="ヒラギノ角ゴ ProN W3" charset="-128"/>
                <a:cs typeface="ヒラギノ角ゴ ProN W3" charset="-128"/>
                <a:sym typeface="Gill Sans" charset="0"/>
              </a:rPr>
              <a:t>Discharge voltage</a:t>
            </a:r>
          </a:p>
          <a:p>
            <a:pPr marL="662940" lvl="1" indent="-205740" defTabSz="109728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440" dirty="0" smtClean="0">
                <a:solidFill>
                  <a:srgbClr val="000000"/>
                </a:solidFill>
                <a:ea typeface="ヒラギノ角ゴ ProN W3" charset="-128"/>
                <a:cs typeface="ヒラギノ角ゴ ProN W3" charset="-128"/>
                <a:sym typeface="Gill Sans" charset="0"/>
              </a:rPr>
              <a:t>Discharge current</a:t>
            </a:r>
          </a:p>
          <a:p>
            <a:pPr marL="662940" lvl="1" indent="-205740" defTabSz="109728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440" dirty="0" smtClean="0">
                <a:solidFill>
                  <a:srgbClr val="000000"/>
                </a:solidFill>
                <a:ea typeface="ヒラギノ角ゴ ProN W3" charset="-128"/>
                <a:cs typeface="ヒラギノ角ゴ ProN W3" charset="-128"/>
                <a:sym typeface="Gill Sans" charset="0"/>
              </a:rPr>
              <a:t>Terminal voltage</a:t>
            </a:r>
          </a:p>
          <a:p>
            <a:pPr marL="662940" lvl="1" indent="-205740" defTabSz="109728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440" dirty="0" smtClean="0">
                <a:solidFill>
                  <a:srgbClr val="000000"/>
                </a:solidFill>
                <a:ea typeface="ヒラギノ角ゴ ProN W3" charset="-128"/>
                <a:cs typeface="ヒラギノ角ゴ ProN W3" charset="-128"/>
                <a:sym typeface="Gill Sans" charset="0"/>
              </a:rPr>
              <a:t>Temperature</a:t>
            </a:r>
          </a:p>
          <a:p>
            <a:pPr marL="662940" lvl="1" indent="-205740" defTabSz="109728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440" dirty="0" smtClean="0">
                <a:solidFill>
                  <a:srgbClr val="000000"/>
                </a:solidFill>
                <a:ea typeface="ヒラギノ角ゴ ProN W3" charset="-128"/>
                <a:cs typeface="ヒラギノ角ゴ ProN W3" charset="-128"/>
                <a:sym typeface="Gill Sans" charset="0"/>
              </a:rPr>
              <a:t>Model</a:t>
            </a:r>
          </a:p>
          <a:p>
            <a:pPr marL="205740" indent="-205740" defTabSz="109728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440" dirty="0" smtClean="0">
                <a:solidFill>
                  <a:srgbClr val="000000"/>
                </a:solidFill>
                <a:ea typeface="ヒラギノ角ゴ ProN W3" charset="-128"/>
                <a:cs typeface="ヒラギノ角ゴ ProN W3" charset="-128"/>
                <a:sym typeface="Gill Sans" charset="0"/>
              </a:rPr>
              <a:t>Massaging the data points into data frames for analysis.</a:t>
            </a:r>
            <a:endParaRPr lang="en-IN" sz="1440" dirty="0">
              <a:solidFill>
                <a:srgbClr val="000000"/>
              </a:solidFill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3410992" y="2076019"/>
            <a:ext cx="2467693" cy="4354070"/>
          </a:xfrm>
          <a:prstGeom prst="roundRect">
            <a:avLst/>
          </a:prstGeom>
          <a:solidFill>
            <a:srgbClr val="BBE0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r>
              <a:rPr lang="en-IN" sz="1440" b="1" dirty="0">
                <a:ea typeface="ヒラギノ角ゴ ProN W3" charset="-128"/>
                <a:cs typeface="ヒラギノ角ゴ ProN W3" charset="-128"/>
              </a:rPr>
              <a:t>Inferential Exploration</a:t>
            </a:r>
          </a:p>
          <a:p>
            <a:pPr marL="205740" indent="-205740" defTabSz="109728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440" dirty="0" smtClean="0">
                <a:ea typeface="ヒラギノ角ゴ ProN W3" charset="-128"/>
                <a:cs typeface="ヒラギノ角ゴ ProN W3" charset="-128"/>
                <a:sym typeface="Gill Sans" charset="0"/>
              </a:rPr>
              <a:t>Following the conductance trail.</a:t>
            </a:r>
          </a:p>
          <a:p>
            <a:pPr marL="205740" indent="-205740" defTabSz="109728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440" dirty="0" smtClean="0">
                <a:solidFill>
                  <a:srgbClr val="000000"/>
                </a:solidFill>
                <a:ea typeface="ヒラギノ角ゴ ProN W3" charset="-128"/>
                <a:cs typeface="ヒラギノ角ゴ ProN W3" charset="-128"/>
                <a:sym typeface="Gill Sans" charset="0"/>
              </a:rPr>
              <a:t>Exploratory analysis using an aggregating metric.</a:t>
            </a:r>
          </a:p>
          <a:p>
            <a:pPr marL="205740" indent="-205740" defTabSz="109728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440" dirty="0" smtClean="0">
                <a:solidFill>
                  <a:srgbClr val="000000"/>
                </a:solidFill>
                <a:ea typeface="ヒラギノ角ゴ ProN W3" charset="-128"/>
                <a:cs typeface="ヒラギノ角ゴ ProN W3" charset="-128"/>
                <a:sym typeface="Gill Sans" charset="0"/>
              </a:rPr>
              <a:t>Identification of trends pointing to the problem.</a:t>
            </a:r>
          </a:p>
          <a:p>
            <a:pPr marL="205740" indent="-205740" defTabSz="109728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440" dirty="0" smtClean="0">
                <a:solidFill>
                  <a:srgbClr val="000000"/>
                </a:solidFill>
                <a:ea typeface="ヒラギノ角ゴ ProN W3" charset="-128"/>
                <a:cs typeface="ヒラギノ角ゴ ProN W3" charset="-128"/>
                <a:sym typeface="Gill Sans" charset="0"/>
              </a:rPr>
              <a:t>Introduction of other variables like voltage and current.</a:t>
            </a:r>
          </a:p>
          <a:p>
            <a:pPr marL="205740" indent="-205740" defTabSz="109728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440" dirty="0" smtClean="0">
                <a:solidFill>
                  <a:srgbClr val="000000"/>
                </a:solidFill>
                <a:ea typeface="ヒラギノ角ゴ ProN W3" charset="-128"/>
                <a:cs typeface="ヒラギノ角ゴ ProN W3" charset="-128"/>
                <a:sym typeface="Gill Sans" charset="0"/>
              </a:rPr>
              <a:t> Establishing relationship between conductance and voltage. </a:t>
            </a:r>
          </a:p>
          <a:p>
            <a:pPr marL="205740" indent="-205740" defTabSz="109728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440" dirty="0" smtClean="0">
                <a:solidFill>
                  <a:srgbClr val="000000"/>
                </a:solidFill>
                <a:ea typeface="ヒラギノ角ゴ ProN W3" charset="-128"/>
                <a:cs typeface="ヒラギノ角ゴ ProN W3" charset="-128"/>
                <a:sym typeface="Gill Sans" charset="0"/>
              </a:rPr>
              <a:t>Intuition for feature engineering.</a:t>
            </a:r>
            <a:endParaRPr lang="en-IN" sz="1440" dirty="0">
              <a:solidFill>
                <a:srgbClr val="000000"/>
              </a:solidFill>
              <a:ea typeface="ヒラギノ角ゴ ProN W3" charset="-128"/>
              <a:cs typeface="ヒラギノ角ゴ ProN W3" charset="-128"/>
              <a:sym typeface="Gill Sans" charset="0"/>
            </a:endParaRPr>
          </a:p>
          <a:p>
            <a:pPr marL="205740" indent="-205740" defTabSz="109728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IN" sz="1440" dirty="0">
              <a:solidFill>
                <a:srgbClr val="000000"/>
              </a:solidFill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6119755" y="2076021"/>
            <a:ext cx="2467693" cy="1758128"/>
          </a:xfrm>
          <a:prstGeom prst="roundRect">
            <a:avLst/>
          </a:prstGeom>
          <a:solidFill>
            <a:srgbClr val="BBE0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r>
              <a:rPr lang="en-IN" sz="1440" b="1" dirty="0">
                <a:ea typeface="ヒラギノ角ゴ ProN W3" charset="-128"/>
                <a:cs typeface="ヒラギノ角ゴ ProN W3" charset="-128"/>
              </a:rPr>
              <a:t>Feature Engineering</a:t>
            </a:r>
          </a:p>
          <a:p>
            <a:pPr marL="205740" indent="-205740" defTabSz="109728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440" dirty="0" smtClean="0">
                <a:ea typeface="ヒラギノ角ゴ ProN W3" charset="-128"/>
                <a:cs typeface="ヒラギノ角ゴ ProN W3" charset="-128"/>
              </a:rPr>
              <a:t>Introduction of new features related to voltage and conductance</a:t>
            </a:r>
          </a:p>
          <a:p>
            <a:pPr marL="205740" indent="-205740" defTabSz="109728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440" dirty="0" smtClean="0">
                <a:ea typeface="ヒラギノ角ゴ ProN W3" charset="-128"/>
                <a:cs typeface="ヒラギノ角ゴ ProN W3" charset="-128"/>
              </a:rPr>
              <a:t>Feature transformation</a:t>
            </a:r>
            <a:endParaRPr lang="en-IN" sz="1440" dirty="0">
              <a:ea typeface="ヒラギノ角ゴ ProN W3" charset="-128"/>
              <a:cs typeface="ヒラギノ角ゴ ProN W3" charset="-128"/>
            </a:endParaRPr>
          </a:p>
          <a:p>
            <a:pPr marL="205740" indent="-205740" defTabSz="109728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440" dirty="0">
                <a:ea typeface="ヒラギノ角ゴ ProN W3" charset="-128"/>
                <a:cs typeface="ヒラギノ角ゴ ProN W3" charset="-128"/>
              </a:rPr>
              <a:t>Preparation of training, validation and test sets</a:t>
            </a:r>
          </a:p>
          <a:p>
            <a:pPr marL="205740" indent="-205740" defTabSz="109728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IN" sz="1440" dirty="0"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6119755" y="3963009"/>
            <a:ext cx="2467693" cy="2467080"/>
          </a:xfrm>
          <a:prstGeom prst="roundRect">
            <a:avLst/>
          </a:prstGeom>
          <a:solidFill>
            <a:srgbClr val="BBE0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r>
              <a:rPr lang="en-IN" sz="1440" b="1" dirty="0">
                <a:ea typeface="ヒラギノ角ゴ ProN W3" charset="-128"/>
                <a:cs typeface="ヒラギノ角ゴ ProN W3" charset="-128"/>
              </a:rPr>
              <a:t>Modelling</a:t>
            </a:r>
          </a:p>
          <a:p>
            <a:pPr marL="205740" indent="-205740" defTabSz="109728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440" dirty="0" smtClean="0">
                <a:ea typeface="ヒラギノ角ゴ ProN W3" charset="-128"/>
                <a:cs typeface="ヒラギノ角ゴ ProN W3" charset="-128"/>
              </a:rPr>
              <a:t>Initial unsupervised model for validating the feature space.</a:t>
            </a:r>
            <a:endParaRPr lang="en-IN" sz="1440" dirty="0">
              <a:ea typeface="ヒラギノ角ゴ ProN W3" charset="-128"/>
              <a:cs typeface="ヒラギノ角ゴ ProN W3" charset="-128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440" dirty="0" smtClean="0">
                <a:ea typeface="ヒラギノ角ゴ ProN W3" charset="-128"/>
                <a:cs typeface="ヒラギノ角ゴ ProN W3" charset="-128"/>
              </a:rPr>
              <a:t>Spot check of the ML model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440" dirty="0" smtClean="0">
                <a:ea typeface="ヒラギノ角ゴ ProN W3" charset="-128"/>
                <a:cs typeface="ヒラギノ角ゴ ProN W3" charset="-128"/>
              </a:rPr>
              <a:t>Training the model </a:t>
            </a:r>
            <a:endParaRPr lang="en-IN" sz="1440" dirty="0">
              <a:ea typeface="ヒラギノ角ゴ ProN W3" charset="-128"/>
              <a:cs typeface="ヒラギノ角ゴ ProN W3" charset="-128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440" dirty="0">
                <a:ea typeface="ヒラギノ角ゴ ProN W3" charset="-128"/>
                <a:cs typeface="ヒラギノ角ゴ ProN W3" charset="-128"/>
              </a:rPr>
              <a:t>Model </a:t>
            </a:r>
            <a:r>
              <a:rPr lang="en-IN" sz="1440" dirty="0" smtClean="0">
                <a:ea typeface="ヒラギノ角ゴ ProN W3" charset="-128"/>
                <a:cs typeface="ヒラギノ角ゴ ProN W3" charset="-128"/>
              </a:rPr>
              <a:t>evaluation ,fine  tuning and deployment of the model</a:t>
            </a:r>
            <a:endParaRPr lang="en-IN" sz="1440" dirty="0">
              <a:ea typeface="ヒラギノ角ゴ ProN W3" charset="-128"/>
              <a:cs typeface="ヒラギノ角ゴ ProN W3" charset="-128"/>
            </a:endParaRPr>
          </a:p>
        </p:txBody>
      </p:sp>
      <p:cxnSp>
        <p:nvCxnSpPr>
          <p:cNvPr id="32" name="Straight Arrow Connector 31"/>
          <p:cNvCxnSpPr>
            <a:stCxn id="11" idx="2"/>
            <a:endCxn id="16" idx="0"/>
          </p:cNvCxnSpPr>
          <p:nvPr/>
        </p:nvCxnSpPr>
        <p:spPr bwMode="auto">
          <a:xfrm>
            <a:off x="1957454" y="3491345"/>
            <a:ext cx="0" cy="342803"/>
          </a:xfrm>
          <a:prstGeom prst="straightConnector1">
            <a:avLst/>
          </a:prstGeom>
          <a:solidFill>
            <a:srgbClr val="BBE0E3"/>
          </a:solidFill>
          <a:ln w="25400" cap="flat" cmpd="sng" algn="ctr">
            <a:solidFill>
              <a:srgbClr val="0070C0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34" name="Elbow Connector 33"/>
          <p:cNvCxnSpPr>
            <a:stCxn id="16" idx="2"/>
            <a:endCxn id="24" idx="0"/>
          </p:cNvCxnSpPr>
          <p:nvPr/>
        </p:nvCxnSpPr>
        <p:spPr bwMode="auto">
          <a:xfrm rot="5400000" flipH="1" flipV="1">
            <a:off x="1124111" y="2909361"/>
            <a:ext cx="4354070" cy="2687386"/>
          </a:xfrm>
          <a:prstGeom prst="bentConnector5">
            <a:avLst>
              <a:gd name="adj1" fmla="val -3354"/>
              <a:gd name="adj2" fmla="val 50000"/>
              <a:gd name="adj3" fmla="val 102700"/>
            </a:avLst>
          </a:prstGeom>
          <a:solidFill>
            <a:srgbClr val="BBE0E3"/>
          </a:solidFill>
          <a:ln w="25400" cap="flat" cmpd="sng" algn="ctr">
            <a:solidFill>
              <a:srgbClr val="0070C0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36" name="Elbow Connector 35"/>
          <p:cNvCxnSpPr>
            <a:stCxn id="24" idx="2"/>
            <a:endCxn id="29" idx="0"/>
          </p:cNvCxnSpPr>
          <p:nvPr/>
        </p:nvCxnSpPr>
        <p:spPr bwMode="auto">
          <a:xfrm rot="5400000" flipH="1" flipV="1">
            <a:off x="3822186" y="2898674"/>
            <a:ext cx="4354069" cy="2708762"/>
          </a:xfrm>
          <a:prstGeom prst="bentConnector5">
            <a:avLst>
              <a:gd name="adj1" fmla="val -3354"/>
              <a:gd name="adj2" fmla="val 50000"/>
              <a:gd name="adj3" fmla="val 102700"/>
            </a:avLst>
          </a:prstGeom>
          <a:solidFill>
            <a:srgbClr val="BBE0E3"/>
          </a:solidFill>
          <a:ln w="25400" cap="flat" cmpd="sng" algn="ctr">
            <a:solidFill>
              <a:srgbClr val="0070C0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47" name="Elbow Connector 46"/>
          <p:cNvCxnSpPr>
            <a:stCxn id="30" idx="2"/>
            <a:endCxn id="69" idx="0"/>
          </p:cNvCxnSpPr>
          <p:nvPr/>
        </p:nvCxnSpPr>
        <p:spPr bwMode="auto">
          <a:xfrm rot="5400000" flipH="1" flipV="1">
            <a:off x="6890175" y="3128465"/>
            <a:ext cx="3765050" cy="2838198"/>
          </a:xfrm>
          <a:prstGeom prst="bentConnector5">
            <a:avLst>
              <a:gd name="adj1" fmla="val -2744"/>
              <a:gd name="adj2" fmla="val 50000"/>
              <a:gd name="adj3" fmla="val 107286"/>
            </a:avLst>
          </a:prstGeom>
          <a:solidFill>
            <a:srgbClr val="BBE0E3"/>
          </a:solidFill>
          <a:ln w="25400" cap="flat" cmpd="sng" algn="ctr">
            <a:solidFill>
              <a:srgbClr val="0070C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69" name="Rounded Rectangle 68"/>
          <p:cNvSpPr/>
          <p:nvPr/>
        </p:nvSpPr>
        <p:spPr bwMode="auto">
          <a:xfrm>
            <a:off x="8957953" y="2665039"/>
            <a:ext cx="2467693" cy="2467080"/>
          </a:xfrm>
          <a:prstGeom prst="roundRect">
            <a:avLst/>
          </a:prstGeom>
          <a:solidFill>
            <a:srgbClr val="BBE0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r>
              <a:rPr lang="en-IN" sz="1440" b="1" dirty="0">
                <a:ea typeface="ヒラギノ角ゴ ProN W3" charset="-128"/>
                <a:cs typeface="ヒラギノ角ゴ ProN W3" charset="-128"/>
              </a:rPr>
              <a:t>Outcome </a:t>
            </a:r>
          </a:p>
          <a:p>
            <a:pPr marL="205740" indent="-205740" defTabSz="109728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440" dirty="0">
                <a:ea typeface="ヒラギノ角ゴ ProN W3" charset="-128"/>
                <a:cs typeface="ヒラギノ角ゴ ProN W3" charset="-128"/>
              </a:rPr>
              <a:t>Agility in response </a:t>
            </a:r>
          </a:p>
          <a:p>
            <a:pPr marL="205740" indent="-205740" defTabSz="109728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440" dirty="0" smtClean="0">
                <a:ea typeface="ヒラギノ角ゴ ProN W3" charset="-128"/>
                <a:cs typeface="ヒラギノ角ゴ ProN W3" charset="-128"/>
              </a:rPr>
              <a:t>Optimized Cost of maintenance</a:t>
            </a:r>
          </a:p>
          <a:p>
            <a:pPr marL="205740" indent="-205740" defTabSz="109728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440" dirty="0" smtClean="0">
                <a:ea typeface="ヒラギノ角ゴ ProN W3" charset="-128"/>
                <a:cs typeface="ヒラギノ角ゴ ProN W3" charset="-128"/>
              </a:rPr>
              <a:t>Reduction in down time</a:t>
            </a:r>
            <a:endParaRPr lang="en-IN" sz="1440" dirty="0">
              <a:ea typeface="ヒラギノ角ゴ ProN W3" charset="-128"/>
              <a:cs typeface="ヒラギノ角ゴ ProN W3" charset="-128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440" dirty="0">
                <a:ea typeface="ヒラギノ角ゴ ProN W3" charset="-128"/>
                <a:cs typeface="ヒラギノ角ゴ ProN W3" charset="-128"/>
              </a:rPr>
              <a:t>Customer satisfaction</a:t>
            </a:r>
          </a:p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endParaRPr lang="en-IN" sz="1440" dirty="0">
              <a:ea typeface="ヒラギノ角ゴ ProN W3" charset="-128"/>
              <a:cs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72134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Science – Execution Methodology </a:t>
            </a:r>
            <a:endParaRPr lang="en-IN" dirty="0"/>
          </a:p>
        </p:txBody>
      </p:sp>
      <p:grpSp>
        <p:nvGrpSpPr>
          <p:cNvPr id="24" name="Group 23"/>
          <p:cNvGrpSpPr/>
          <p:nvPr/>
        </p:nvGrpSpPr>
        <p:grpSpPr>
          <a:xfrm>
            <a:off x="437882" y="1287887"/>
            <a:ext cx="11359166" cy="5100034"/>
            <a:chOff x="258539" y="1046704"/>
            <a:chExt cx="8626922" cy="3621592"/>
          </a:xfrm>
        </p:grpSpPr>
        <p:sp>
          <p:nvSpPr>
            <p:cNvPr id="25" name="Rectangle 24"/>
            <p:cNvSpPr/>
            <p:nvPr/>
          </p:nvSpPr>
          <p:spPr>
            <a:xfrm>
              <a:off x="258539" y="1053526"/>
              <a:ext cx="5212080" cy="914400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60811" y="2365830"/>
              <a:ext cx="5212080" cy="914400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0811" y="3684229"/>
              <a:ext cx="5212080" cy="914400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58539" y="1046704"/>
              <a:ext cx="5184576" cy="196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>
                  <a:solidFill>
                    <a:srgbClr val="003399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Business Opportunity Assessment ~</a:t>
              </a:r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 to 4 weeks)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4544" y="1258580"/>
              <a:ext cx="5328592" cy="50267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46" indent="-171446">
                <a:buFont typeface="Wingdings" pitchFamily="2" charset="2"/>
                <a:buChar char="§"/>
              </a:pP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Understand the analytical opportunity, requirements, business context, define scope</a:t>
              </a:r>
            </a:p>
            <a:p>
              <a:pPr marL="171446" indent="-171446">
                <a:buFont typeface="Wingdings" pitchFamily="2" charset="2"/>
                <a:buChar char="§"/>
              </a:pP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Identify business metrics, develop hypotheses &amp; preliminary solution approach</a:t>
              </a:r>
            </a:p>
            <a:p>
              <a:pPr marL="171446" indent="-171446">
                <a:buFont typeface="Wingdings" pitchFamily="2" charset="2"/>
                <a:buChar char="§"/>
              </a:pP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Identify suitable data sources, initial data exploration</a:t>
              </a:r>
            </a:p>
            <a:p>
              <a:pPr marL="171446" indent="-171446">
                <a:buFont typeface="Wingdings" pitchFamily="2" charset="2"/>
                <a:buChar char="§"/>
              </a:pP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Recommend a project plan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58540" y="2342104"/>
              <a:ext cx="5544616" cy="196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>
                  <a:solidFill>
                    <a:srgbClr val="003399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Pilot Solution Development ~</a:t>
              </a:r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(6 to 8 weeks)</a:t>
              </a:r>
            </a:p>
          </p:txBody>
        </p:sp>
        <p:sp>
          <p:nvSpPr>
            <p:cNvPr id="31" name="TextBox 32"/>
            <p:cNvSpPr txBox="1"/>
            <p:nvPr/>
          </p:nvSpPr>
          <p:spPr>
            <a:xfrm>
              <a:off x="258539" y="3635256"/>
              <a:ext cx="5482952" cy="196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>
                  <a:solidFill>
                    <a:srgbClr val="003399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Value Realization ~</a:t>
              </a:r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 to 4 months)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6815" y="2570704"/>
              <a:ext cx="5328592" cy="50267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46" indent="-171446">
                <a:buFont typeface="Wingdings" pitchFamily="2" charset="2"/>
                <a:buChar char="§"/>
              </a:pP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Identify a subset of data / products / customers for the pilot</a:t>
              </a:r>
            </a:p>
            <a:p>
              <a:pPr marL="171446" indent="-171446">
                <a:buFont typeface="Wingdings" pitchFamily="2" charset="2"/>
                <a:buChar char="§"/>
              </a:pP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Preparation of  training and test datasets &amp; feature engineering</a:t>
              </a:r>
            </a:p>
            <a:p>
              <a:pPr marL="171446" indent="-171446">
                <a:buFont typeface="Wingdings" pitchFamily="2" charset="2"/>
                <a:buChar char="§"/>
              </a:pP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Predictive/Inferential modeling and model fine tuning</a:t>
              </a:r>
            </a:p>
            <a:p>
              <a:pPr marL="171446" indent="-171446">
                <a:buFont typeface="Wingdings" pitchFamily="2" charset="2"/>
                <a:buChar char="§"/>
              </a:pP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Prepare a detailed report on the findings, recommendation for enterprise-wide solution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99088" y="3920217"/>
              <a:ext cx="5328592" cy="50267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46" indent="-171446">
                <a:buFont typeface="Wingdings" pitchFamily="2" charset="2"/>
                <a:buChar char="§"/>
              </a:pPr>
              <a:r>
                <a:rPr lang="en-IN" sz="1000" dirty="0">
                  <a:solidFill>
                    <a:srgbClr val="000000"/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Evangelize the solution with stakeholders to agree on the expected business value</a:t>
              </a:r>
              <a:endParaRPr lang="en-US" sz="1000" dirty="0">
                <a:solidFill>
                  <a:srgbClr val="0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marL="171446" indent="-171446">
                <a:buFont typeface="Wingdings" pitchFamily="2" charset="2"/>
                <a:buChar char="§"/>
              </a:pP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Integrate the solution with client’s existing infrastructure and stress test the solution</a:t>
              </a:r>
            </a:p>
            <a:p>
              <a:pPr marL="171446" indent="-171446">
                <a:buFont typeface="Wingdings" pitchFamily="2" charset="2"/>
                <a:buChar char="§"/>
              </a:pP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Monitor and track key performance metrics and evangelize the business benefits</a:t>
              </a:r>
            </a:p>
            <a:p>
              <a:pPr marL="171446" indent="-171446">
                <a:buFont typeface="Wingdings" pitchFamily="2" charset="2"/>
                <a:buChar char="§"/>
              </a:pP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Ongoing maintenance of solution to reflect ever changing business requirements</a:t>
              </a:r>
            </a:p>
          </p:txBody>
        </p:sp>
        <p:pic>
          <p:nvPicPr>
            <p:cNvPr id="34" name="Picture 33"/>
            <p:cNvPicPr>
              <a:picLocks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889361" y="1099246"/>
              <a:ext cx="1371600" cy="822960"/>
            </a:xfrm>
            <a:prstGeom prst="rect">
              <a:avLst/>
            </a:prstGeom>
            <a:ln>
              <a:solidFill>
                <a:srgbClr val="0070C3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5" name="Isosceles Triangle 34"/>
            <p:cNvSpPr/>
            <p:nvPr/>
          </p:nvSpPr>
          <p:spPr bwMode="auto">
            <a:xfrm rot="5400000">
              <a:off x="5205428" y="1387930"/>
              <a:ext cx="928047" cy="245595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6" name="Picture 35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861" y="1099246"/>
              <a:ext cx="1371600" cy="822960"/>
            </a:xfrm>
            <a:prstGeom prst="rect">
              <a:avLst/>
            </a:prstGeom>
            <a:ln>
              <a:solidFill>
                <a:srgbClr val="0070C3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7" name="Isosceles Triangle 36"/>
            <p:cNvSpPr/>
            <p:nvPr/>
          </p:nvSpPr>
          <p:spPr bwMode="auto">
            <a:xfrm rot="5400000">
              <a:off x="5205428" y="4018633"/>
              <a:ext cx="928047" cy="245595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Isosceles Triangle 37"/>
            <p:cNvSpPr/>
            <p:nvPr/>
          </p:nvSpPr>
          <p:spPr bwMode="auto">
            <a:xfrm rot="5400000">
              <a:off x="5205428" y="2700233"/>
              <a:ext cx="928047" cy="245595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9" name="Picture 38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9497" y="3650550"/>
              <a:ext cx="2884390" cy="1017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0" name="AutoShape 6"/>
            <p:cNvSpPr>
              <a:spLocks noChangeArrowheads="1"/>
            </p:cNvSpPr>
            <p:nvPr/>
          </p:nvSpPr>
          <p:spPr bwMode="auto">
            <a:xfrm rot="10800000">
              <a:off x="872737" y="2037304"/>
              <a:ext cx="2964078" cy="196934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 w="12700">
              <a:noFill/>
              <a:miter lim="800000"/>
              <a:headEnd/>
              <a:tailEnd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AutoShape 6"/>
            <p:cNvSpPr>
              <a:spLocks noChangeArrowheads="1"/>
            </p:cNvSpPr>
            <p:nvPr/>
          </p:nvSpPr>
          <p:spPr bwMode="auto">
            <a:xfrm rot="10800000">
              <a:off x="880459" y="3364369"/>
              <a:ext cx="2964078" cy="196934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 w="12700">
              <a:noFill/>
              <a:miter lim="800000"/>
              <a:headEnd/>
              <a:tailEnd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2" name="Picture 41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502139" y="2398612"/>
              <a:ext cx="1371599" cy="819180"/>
            </a:xfrm>
            <a:prstGeom prst="rect">
              <a:avLst/>
            </a:prstGeom>
            <a:ln>
              <a:solidFill>
                <a:srgbClr val="0070C3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1241" y="2428379"/>
              <a:ext cx="1363654" cy="792957"/>
            </a:xfrm>
            <a:prstGeom prst="rect">
              <a:avLst/>
            </a:prstGeom>
            <a:ln>
              <a:solidFill>
                <a:srgbClr val="0070C3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50598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515317"/>
              </p:ext>
            </p:extLst>
          </p:nvPr>
        </p:nvGraphicFramePr>
        <p:xfrm>
          <a:off x="1013860" y="1365480"/>
          <a:ext cx="10085547" cy="4852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/>
          <p:cNvSpPr txBox="1">
            <a:spLocks/>
          </p:cNvSpPr>
          <p:nvPr/>
        </p:nvSpPr>
        <p:spPr>
          <a:xfrm>
            <a:off x="2957599" y="256508"/>
            <a:ext cx="6847582" cy="673012"/>
          </a:xfrm>
          <a:prstGeom prst="rect">
            <a:avLst/>
          </a:prstGeom>
        </p:spPr>
        <p:txBody>
          <a:bodyPr vert="horz"/>
          <a:lstStyle>
            <a:lvl1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+mj-lt"/>
                <a:ea typeface="+mj-ea"/>
                <a:cs typeface="+mj-cs"/>
                <a:sym typeface="Arial Bold" panose="020B0704020202020204" pitchFamily="34" charset="0"/>
              </a:defRPr>
            </a:lvl1pPr>
            <a:lvl2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2pPr>
            <a:lvl3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3pPr>
            <a:lvl4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4pPr>
            <a:lvl5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5pPr>
            <a:lvl6pPr marL="5365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6pPr>
            <a:lvl7pPr marL="9937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7pPr>
            <a:lvl8pPr marL="14509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8pPr>
            <a:lvl9pPr marL="19081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9pPr>
          </a:lstStyle>
          <a:p>
            <a:pPr algn="ctr"/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Highly Qualified and Engaged Team</a:t>
            </a:r>
          </a:p>
        </p:txBody>
      </p:sp>
    </p:spTree>
    <p:extLst>
      <p:ext uri="{BB962C8B-B14F-4D97-AF65-F5344CB8AC3E}">
        <p14:creationId xmlns:p14="http://schemas.microsoft.com/office/powerpoint/2010/main" val="39455600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ase stud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685" y="2152650"/>
            <a:ext cx="5414823" cy="295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579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16860" y="234938"/>
            <a:ext cx="9875520" cy="608885"/>
          </a:xfrm>
          <a:prstGeom prst="rect">
            <a:avLst/>
          </a:prstGeom>
        </p:spPr>
        <p:txBody>
          <a:bodyPr vert="horz"/>
          <a:lstStyle>
            <a:lvl1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+mj-lt"/>
                <a:ea typeface="+mj-ea"/>
                <a:cs typeface="+mj-cs"/>
                <a:sym typeface="Arial Bold" panose="020B0704020202020204" pitchFamily="34" charset="0"/>
              </a:defRPr>
            </a:lvl1pPr>
            <a:lvl2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2pPr>
            <a:lvl3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3pPr>
            <a:lvl4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4pPr>
            <a:lvl5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5pPr>
            <a:lvl6pPr marL="5365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6pPr>
            <a:lvl7pPr marL="9937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7pPr>
            <a:lvl8pPr marL="14509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8pPr>
            <a:lvl9pPr marL="19081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9pPr>
          </a:lstStyle>
          <a:p>
            <a:pPr algn="ctr"/>
            <a:r>
              <a:rPr lang="en-IN" altLang="en-US" sz="2800" dirty="0">
                <a:solidFill>
                  <a:schemeClr val="bg1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Enterprise Data Management – Empowered Solutions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29889" y="1453375"/>
            <a:ext cx="3387731" cy="4890275"/>
            <a:chOff x="2631561" y="22"/>
            <a:chExt cx="7217423" cy="1169606"/>
          </a:xfrm>
        </p:grpSpPr>
        <p:sp>
          <p:nvSpPr>
            <p:cNvPr id="6" name="Round Same Side Corner Rectangle 5"/>
            <p:cNvSpPr/>
            <p:nvPr/>
          </p:nvSpPr>
          <p:spPr>
            <a:xfrm rot="5400000">
              <a:off x="5655470" y="-3023887"/>
              <a:ext cx="1169606" cy="7217423"/>
            </a:xfrm>
            <a:prstGeom prst="round2SameRect">
              <a:avLst/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Round Same Side Corner Rectangle 4"/>
            <p:cNvSpPr txBox="1"/>
            <p:nvPr/>
          </p:nvSpPr>
          <p:spPr>
            <a:xfrm>
              <a:off x="2631562" y="57116"/>
              <a:ext cx="7160328" cy="10554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Empowered Solutions is a cloud platform from Quadrant 4 that provides Instruction Learning and Assessment and Actionable Insights to school districts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Extraction of data from various sources – attendance, Student Information, Finance, HR, Learning Tools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Data Cleansing, Validation and Conversion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Aggregation and Loading of data into ODS, RDS and Dashboard</a:t>
              </a:r>
              <a:endParaRPr lang="en-IN" sz="16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183" y="1453375"/>
            <a:ext cx="5710197" cy="458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39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16860" y="234938"/>
            <a:ext cx="9875520" cy="608885"/>
          </a:xfrm>
          <a:prstGeom prst="rect">
            <a:avLst/>
          </a:prstGeom>
        </p:spPr>
        <p:txBody>
          <a:bodyPr vert="horz"/>
          <a:lstStyle>
            <a:lvl1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+mj-lt"/>
                <a:ea typeface="+mj-ea"/>
                <a:cs typeface="+mj-cs"/>
                <a:sym typeface="Arial Bold" panose="020B0704020202020204" pitchFamily="34" charset="0"/>
              </a:defRPr>
            </a:lvl1pPr>
            <a:lvl2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2pPr>
            <a:lvl3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3pPr>
            <a:lvl4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4pPr>
            <a:lvl5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5pPr>
            <a:lvl6pPr marL="5365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6pPr>
            <a:lvl7pPr marL="9937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7pPr>
            <a:lvl8pPr marL="14509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8pPr>
            <a:lvl9pPr marL="19081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9pPr>
          </a:lstStyle>
          <a:p>
            <a:pPr algn="ctr"/>
            <a:r>
              <a:rPr lang="en-IN" altLang="en-US" sz="2800" dirty="0">
                <a:solidFill>
                  <a:schemeClr val="bg1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Enterprise Data Management – American Apparel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04159" y="1255420"/>
            <a:ext cx="2461901" cy="5202530"/>
            <a:chOff x="2631561" y="22"/>
            <a:chExt cx="7217423" cy="1169606"/>
          </a:xfrm>
        </p:grpSpPr>
        <p:sp>
          <p:nvSpPr>
            <p:cNvPr id="5" name="Round Same Side Corner Rectangle 4"/>
            <p:cNvSpPr/>
            <p:nvPr/>
          </p:nvSpPr>
          <p:spPr>
            <a:xfrm rot="5400000">
              <a:off x="5655470" y="-3023887"/>
              <a:ext cx="1169606" cy="7217423"/>
            </a:xfrm>
            <a:prstGeom prst="round2SameRect">
              <a:avLst/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Round Same Side Corner Rectangle 4"/>
            <p:cNvSpPr txBox="1"/>
            <p:nvPr/>
          </p:nvSpPr>
          <p:spPr>
            <a:xfrm>
              <a:off x="2631562" y="57116"/>
              <a:ext cx="7160328" cy="10554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Large manufacturer, distributor and retailer of branded fashion and basic apparel</a:t>
              </a:r>
              <a:endParaRPr lang="en-US" sz="12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2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Disparate systems managing production, Point of Sale, Forecasting, Human Resources posing a challenge for managing data and have a central reporting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Data Extraction from various source systems, cleansing and aggregation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STAR Schema and SNOW FLAKE schema design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Query tuning and performance optimization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Standard and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Adhoc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reporting using SSRS and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Qlikview</a:t>
              </a:r>
              <a:endParaRPr lang="en-US" sz="12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IN" sz="12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58295" y="1856658"/>
            <a:ext cx="8746025" cy="4000043"/>
            <a:chOff x="455124" y="1045541"/>
            <a:chExt cx="9764457" cy="4374886"/>
          </a:xfrm>
        </p:grpSpPr>
        <p:sp>
          <p:nvSpPr>
            <p:cNvPr id="8" name="Rectangle 7"/>
            <p:cNvSpPr/>
            <p:nvPr/>
          </p:nvSpPr>
          <p:spPr>
            <a:xfrm>
              <a:off x="3035604" y="1466214"/>
              <a:ext cx="1311157" cy="51751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u="sng" dirty="0"/>
                <a:t>Retail </a:t>
              </a:r>
              <a:r>
                <a:rPr lang="en-IN" sz="1100" dirty="0"/>
                <a:t>	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390545" y="2217691"/>
              <a:ext cx="2040928" cy="837605"/>
            </a:xfrm>
            <a:prstGeom prst="rect">
              <a:avLst/>
            </a:prstGeom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u="sng" dirty="0"/>
                <a:t>Forecasting</a:t>
              </a:r>
            </a:p>
            <a:p>
              <a:pPr algn="ctr"/>
              <a:r>
                <a:rPr lang="en-IN" sz="1100" dirty="0"/>
                <a:t>Forecast the demand for all desired (Style,Color,Country &amp; Channel) levels</a:t>
              </a:r>
              <a:endParaRPr lang="en-IN" sz="1400" b="1" u="sng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75961" y="2217690"/>
              <a:ext cx="2665927" cy="83760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200" b="1" u="sng" dirty="0"/>
                <a:t>Warehouse Management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050" dirty="0"/>
                <a:t>High jump tool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050" dirty="0"/>
                <a:t>Warehouse Management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050" dirty="0"/>
                <a:t>Transportation Management</a:t>
              </a:r>
              <a:endParaRPr lang="en-IN" sz="1050" b="1" u="sng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30102" y="2212681"/>
              <a:ext cx="2547230" cy="847624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u="sng" dirty="0"/>
                <a:t>Finance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100" dirty="0"/>
                <a:t>Billing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100" dirty="0"/>
                <a:t>Invoice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100" dirty="0"/>
                <a:t>Payments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600852" y="4225966"/>
              <a:ext cx="1942943" cy="838873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400" b="1" u="sng" dirty="0"/>
                <a:t>DWH Reports</a:t>
              </a:r>
            </a:p>
            <a:p>
              <a:r>
                <a:rPr lang="en-IN" sz="1100" dirty="0"/>
                <a:t>SAP BO Reports </a:t>
              </a:r>
            </a:p>
            <a:p>
              <a:r>
                <a:rPr lang="en-IN" sz="1100" dirty="0" err="1"/>
                <a:t>QlikView</a:t>
              </a:r>
              <a:endParaRPr lang="en-IN" sz="1400" b="1" u="sng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01220" y="1498579"/>
              <a:ext cx="1038364" cy="2861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Data Sources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5124" y="4450525"/>
              <a:ext cx="2038786" cy="2861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Data Analysis &amp; Visualization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5842" y="2497992"/>
              <a:ext cx="1392717" cy="2861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Data Consumption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84775" y="1056776"/>
              <a:ext cx="1410964" cy="338554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/>
                <a:t>Sales Channels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40238" y="1487986"/>
              <a:ext cx="1244782" cy="49574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u="sng" dirty="0"/>
                <a:t>Web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84775" y="1474228"/>
              <a:ext cx="1369556" cy="49293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u="sng" dirty="0"/>
                <a:t>Wholesale</a:t>
              </a:r>
              <a:r>
                <a:rPr lang="en-IN" sz="1100" dirty="0"/>
                <a:t>	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47863" y="1045541"/>
              <a:ext cx="1459823" cy="33855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/>
                <a:t>Manufacturing 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543795" y="1487986"/>
              <a:ext cx="1867961" cy="47917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dirty="0"/>
                <a:t>Multi Product Lines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0049" y="3327896"/>
              <a:ext cx="1398086" cy="471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Data Management</a:t>
              </a:r>
            </a:p>
            <a:p>
              <a:r>
                <a:rPr lang="en-US" sz="1100" dirty="0"/>
                <a:t> Methods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17341" y="3195598"/>
              <a:ext cx="8202240" cy="6918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u="sng" dirty="0"/>
                <a:t>SSIS</a:t>
              </a:r>
            </a:p>
            <a:p>
              <a:pPr marL="285750" indent="-285750" algn="ctr"/>
              <a:r>
                <a:rPr lang="en-IN" sz="1100" dirty="0"/>
                <a:t>Manage Data  flows  ||   Data cleansing  ||  Data quality checks || Scheduling || Error handling || Emails 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9704" y="4022701"/>
              <a:ext cx="2770430" cy="139772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u="sng" dirty="0" err="1"/>
                <a:t>Logility</a:t>
              </a:r>
              <a:endParaRPr lang="en-IN" sz="1400" b="1" u="sng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100" dirty="0"/>
                <a:t>Item load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100" dirty="0"/>
                <a:t>Demand Load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100" dirty="0"/>
                <a:t>6- 8 Weeks Manufacturing  Forecasting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100" dirty="0"/>
                <a:t>52 Weeks  demand forecasting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sz="1100" dirty="0"/>
            </a:p>
          </p:txBody>
        </p:sp>
        <p:sp>
          <p:nvSpPr>
            <p:cNvPr id="24" name="Can 23"/>
            <p:cNvSpPr/>
            <p:nvPr/>
          </p:nvSpPr>
          <p:spPr>
            <a:xfrm>
              <a:off x="7985214" y="4257989"/>
              <a:ext cx="391886" cy="705394"/>
            </a:xfrm>
            <a:prstGeom prst="can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DB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377100" y="4225966"/>
              <a:ext cx="1491296" cy="80788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1050" dirty="0"/>
                <a:t>SQL Server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/>
                <a:t>Oracle 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/>
                <a:t> AX Dynamics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err="1"/>
                <a:t>Postgres</a:t>
              </a:r>
              <a:r>
                <a:rPr lang="en-US" sz="1050" dirty="0"/>
                <a:t> </a:t>
              </a:r>
              <a:r>
                <a:rPr lang="en-US" sz="1050" dirty="0" err="1"/>
                <a:t>sql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8471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thevalleystream.com/wp-content/uploads/2015/06/o-CELLPHONE-facebook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056067"/>
            <a:ext cx="4726840" cy="549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749159" y="1074160"/>
            <a:ext cx="7462638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numCol="2">
            <a:spAutoFit/>
          </a:bodyPr>
          <a:lstStyle/>
          <a:p>
            <a:pPr algn="l"/>
            <a:r>
              <a:rPr lang="en-IN" sz="1400" b="1" dirty="0">
                <a:latin typeface="Gisha" panose="020B0502040204020203" pitchFamily="34" charset="-79"/>
                <a:cs typeface="Gisha" panose="020B0502040204020203" pitchFamily="34" charset="-79"/>
              </a:rPr>
              <a:t>Challenges</a:t>
            </a:r>
          </a:p>
          <a:p>
            <a:pPr algn="l"/>
            <a:endParaRPr lang="en-IN" sz="140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l"/>
            <a:endParaRPr lang="en-IN" sz="140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l"/>
            <a:endParaRPr lang="en-IN" sz="140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l"/>
            <a:endParaRPr lang="en-IN" sz="140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l"/>
            <a:endParaRPr lang="en-IN" sz="140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l"/>
            <a:endParaRPr lang="en-IN" sz="140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l"/>
            <a:endParaRPr lang="en-IN" sz="140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l"/>
            <a:endParaRPr lang="en-IN" sz="126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l"/>
            <a:endParaRPr lang="en-IN" sz="1260" b="1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3" name="Isosceles Triangle 12"/>
          <p:cNvSpPr/>
          <p:nvPr/>
        </p:nvSpPr>
        <p:spPr>
          <a:xfrm rot="16200000">
            <a:off x="3945793" y="1284794"/>
            <a:ext cx="1026043" cy="568589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l"/>
            <a:endParaRPr lang="en-IN" sz="126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65180" y="230877"/>
            <a:ext cx="70684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IN" altLang="en-US" sz="2800" dirty="0">
                <a:solidFill>
                  <a:schemeClr val="bg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Helvetica Neue" charset="0"/>
              </a:rPr>
              <a:t>Enterprise Data Management – US Cellular</a:t>
            </a:r>
          </a:p>
        </p:txBody>
      </p:sp>
      <p:sp>
        <p:nvSpPr>
          <p:cNvPr id="3" name="Rectangle 2"/>
          <p:cNvSpPr/>
          <p:nvPr/>
        </p:nvSpPr>
        <p:spPr>
          <a:xfrm>
            <a:off x="4760589" y="1355307"/>
            <a:ext cx="6591798" cy="95410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400" dirty="0">
                <a:latin typeface="Arial Narrow" panose="020B0606020202030204" pitchFamily="34" charset="0"/>
                <a:cs typeface="Gisha" panose="020B0502040204020203" pitchFamily="34" charset="-79"/>
              </a:rPr>
              <a:t>Performance Tuning of the SQLs due to inordinate Query Execution Time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400" dirty="0">
                <a:latin typeface="Arial Narrow" panose="020B0606020202030204" pitchFamily="34" charset="0"/>
                <a:cs typeface="Gisha" panose="020B0502040204020203" pitchFamily="34" charset="-79"/>
              </a:rPr>
              <a:t>Reports were like data dumps, converted them to intelligent reports by incorporating some statistical calculations.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endParaRPr lang="en-IN" sz="1400" dirty="0">
              <a:latin typeface="Arial Narrow" panose="020B0606020202030204" pitchFamily="34" charset="0"/>
              <a:cs typeface="Gisha" panose="020B0502040204020203" pitchFamily="34" charset="-79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748909" y="2161706"/>
            <a:ext cx="7452000" cy="16650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IN" sz="1400" b="1" dirty="0">
                <a:latin typeface="Gisha" panose="020B0502040204020203" pitchFamily="34" charset="-79"/>
                <a:cs typeface="Gisha" panose="020B0502040204020203" pitchFamily="34" charset="-79"/>
              </a:rPr>
              <a:t>Solution Provided</a:t>
            </a:r>
          </a:p>
          <a:p>
            <a:pPr algn="l"/>
            <a:endParaRPr lang="en-IN" sz="126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l"/>
            <a:endParaRPr lang="en-IN" sz="126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l"/>
            <a:endParaRPr lang="en-IN" sz="126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l"/>
            <a:endParaRPr lang="en-IN" sz="126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l"/>
            <a:endParaRPr lang="en-IN" sz="126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l"/>
            <a:endParaRPr lang="en-IN" sz="126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l"/>
            <a:endParaRPr lang="en-IN" sz="1260" b="1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0" name="Isosceles Triangle 29"/>
          <p:cNvSpPr/>
          <p:nvPr/>
        </p:nvSpPr>
        <p:spPr>
          <a:xfrm rot="16200000">
            <a:off x="3628420" y="2695183"/>
            <a:ext cx="1662000" cy="568589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l"/>
            <a:endParaRPr lang="en-IN" sz="126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08364" y="2413429"/>
            <a:ext cx="7167020" cy="2105191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200" dirty="0">
                <a:latin typeface="Arial Narrow" panose="020B0606020202030204" pitchFamily="34" charset="0"/>
                <a:cs typeface="Gisha" panose="020B0502040204020203" pitchFamily="34" charset="-79"/>
              </a:rPr>
              <a:t>Campaign Analytics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200" dirty="0">
                <a:latin typeface="Arial Narrow" panose="020B0606020202030204" pitchFamily="34" charset="0"/>
                <a:cs typeface="Gisha" panose="020B0502040204020203" pitchFamily="34" charset="-79"/>
              </a:rPr>
              <a:t>Customer Intelligence / Profiling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200" dirty="0">
                <a:latin typeface="Arial Narrow" panose="020B0606020202030204" pitchFamily="34" charset="0"/>
                <a:cs typeface="Gisha" panose="020B0502040204020203" pitchFamily="34" charset="-79"/>
              </a:rPr>
              <a:t>Tax Reports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200" dirty="0">
                <a:latin typeface="Arial Narrow" panose="020B0606020202030204" pitchFamily="34" charset="0"/>
                <a:cs typeface="Gisha" panose="020B0502040204020203" pitchFamily="34" charset="-79"/>
              </a:rPr>
              <a:t>Lifeline Reports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200" dirty="0">
                <a:latin typeface="Arial Narrow" panose="020B0606020202030204" pitchFamily="34" charset="0"/>
                <a:cs typeface="Gisha" panose="020B0502040204020203" pitchFamily="34" charset="-79"/>
              </a:rPr>
              <a:t>Regulatory Reports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200" dirty="0">
                <a:latin typeface="Arial Narrow" panose="020B0606020202030204" pitchFamily="34" charset="0"/>
                <a:cs typeface="Gisha" panose="020B0502040204020203" pitchFamily="34" charset="-79"/>
              </a:rPr>
              <a:t>Credit Adjustment Reports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endParaRPr lang="en-IN" sz="1200" dirty="0">
              <a:latin typeface="Arial Narrow" panose="020B0606020202030204" pitchFamily="34" charset="0"/>
              <a:cs typeface="Gisha" panose="020B0502040204020203" pitchFamily="34" charset="-79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endParaRPr lang="en-IN" sz="1200" dirty="0">
              <a:latin typeface="Arial Narrow" panose="020B0606020202030204" pitchFamily="34" charset="0"/>
              <a:cs typeface="Gisha" panose="020B0502040204020203" pitchFamily="34" charset="-79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endParaRPr lang="en-IN" sz="1200" dirty="0">
              <a:latin typeface="Arial Narrow" panose="020B0606020202030204" pitchFamily="34" charset="0"/>
              <a:cs typeface="Gisha" panose="020B0502040204020203" pitchFamily="34" charset="-79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endParaRPr lang="en-IN" sz="1200" dirty="0">
              <a:latin typeface="Arial Narrow" panose="020B0606020202030204" pitchFamily="34" charset="0"/>
              <a:cs typeface="Gisha" panose="020B0502040204020203" pitchFamily="34" charset="-79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endParaRPr lang="en-IN" sz="1200" dirty="0">
              <a:latin typeface="Arial Narrow" panose="020B0606020202030204" pitchFamily="34" charset="0"/>
              <a:cs typeface="Gisha" panose="020B0502040204020203" pitchFamily="34" charset="-79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200" dirty="0">
                <a:latin typeface="Arial Narrow" panose="020B0606020202030204" pitchFamily="34" charset="0"/>
                <a:cs typeface="Gisha" panose="020B0502040204020203" pitchFamily="34" charset="-79"/>
              </a:rPr>
              <a:t>Payment Summary Reports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200" dirty="0">
                <a:latin typeface="Arial Narrow" panose="020B0606020202030204" pitchFamily="34" charset="0"/>
                <a:cs typeface="Gisha" panose="020B0502040204020203" pitchFamily="34" charset="-79"/>
              </a:rPr>
              <a:t>Order Activation Time Reports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200" dirty="0">
                <a:latin typeface="Arial Narrow" panose="020B0606020202030204" pitchFamily="34" charset="0"/>
                <a:cs typeface="Gisha" panose="020B0502040204020203" pitchFamily="34" charset="-79"/>
              </a:rPr>
              <a:t>Transaction Details by Store / Associate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200" dirty="0">
                <a:latin typeface="Arial Narrow" panose="020B0606020202030204" pitchFamily="34" charset="0"/>
                <a:cs typeface="Gisha" panose="020B0502040204020203" pitchFamily="34" charset="-79"/>
              </a:rPr>
              <a:t>Call Center Forecasting System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200" dirty="0">
                <a:latin typeface="Arial Narrow" panose="020B0606020202030204" pitchFamily="34" charset="0"/>
                <a:cs typeface="Gisha" panose="020B0502040204020203" pitchFamily="34" charset="-79"/>
              </a:rPr>
              <a:t>Sales Channel Reporting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200" dirty="0">
                <a:latin typeface="Arial Narrow" panose="020B0606020202030204" pitchFamily="34" charset="0"/>
                <a:cs typeface="Gisha" panose="020B0502040204020203" pitchFamily="34" charset="-79"/>
              </a:rPr>
              <a:t>In Store Buy Back (ISBB) Reporting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endParaRPr lang="en-IN" sz="1200" dirty="0">
              <a:latin typeface="Arial Narrow" panose="020B0606020202030204" pitchFamily="34" charset="0"/>
              <a:cs typeface="Gisha" panose="020B0502040204020203" pitchFamily="34" charset="-79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33958" y="5321655"/>
            <a:ext cx="7456313" cy="10618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numCol="2">
            <a:spAutoFit/>
          </a:bodyPr>
          <a:lstStyle/>
          <a:p>
            <a:pPr algn="l"/>
            <a:r>
              <a:rPr lang="en-IN" sz="1260" b="1" dirty="0">
                <a:latin typeface="Gisha" panose="020B0502040204020203" pitchFamily="34" charset="-79"/>
                <a:cs typeface="Gisha" panose="020B0502040204020203" pitchFamily="34" charset="-79"/>
              </a:rPr>
              <a:t>Technology Used</a:t>
            </a:r>
          </a:p>
          <a:p>
            <a:pPr algn="l"/>
            <a:endParaRPr lang="en-IN" sz="126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l"/>
            <a:endParaRPr lang="en-IN" sz="126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l"/>
            <a:endParaRPr lang="en-IN" sz="126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l"/>
            <a:endParaRPr lang="en-IN" sz="126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l"/>
            <a:endParaRPr lang="en-IN" sz="1080" dirty="0">
              <a:latin typeface="Arial Narrow" panose="020B0606020202030204" pitchFamily="34" charset="0"/>
              <a:cs typeface="Gisha" panose="020B0502040204020203" pitchFamily="34" charset="-79"/>
            </a:endParaRPr>
          </a:p>
          <a:p>
            <a:pPr algn="l"/>
            <a:endParaRPr lang="en-IN" sz="1080" dirty="0">
              <a:latin typeface="Arial Narrow" panose="020B0606020202030204" pitchFamily="34" charset="0"/>
              <a:cs typeface="Gisha" panose="020B0502040204020203" pitchFamily="34" charset="-79"/>
            </a:endParaRPr>
          </a:p>
        </p:txBody>
      </p:sp>
      <p:sp>
        <p:nvSpPr>
          <p:cNvPr id="24" name="Isosceles Triangle 23"/>
          <p:cNvSpPr/>
          <p:nvPr/>
        </p:nvSpPr>
        <p:spPr>
          <a:xfrm rot="16200000">
            <a:off x="3912649" y="5568198"/>
            <a:ext cx="1059794" cy="568589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l"/>
            <a:endParaRPr lang="en-IN" sz="126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65514" y="5640592"/>
            <a:ext cx="7053520" cy="830997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200" dirty="0">
                <a:latin typeface="Arial Narrow" panose="020B0606020202030204" pitchFamily="34" charset="0"/>
                <a:cs typeface="Gisha" panose="020B0502040204020203" pitchFamily="34" charset="-79"/>
              </a:rPr>
              <a:t>Operating System  -  RHEL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200" dirty="0">
                <a:latin typeface="Arial Narrow" panose="020B0606020202030204" pitchFamily="34" charset="0"/>
                <a:cs typeface="Gisha" panose="020B0502040204020203" pitchFamily="34" charset="-79"/>
              </a:rPr>
              <a:t>IBM Cognos BI Ver. 10.1.1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endParaRPr lang="en-IN" sz="1200" dirty="0">
              <a:latin typeface="Arial Narrow" panose="020B0606020202030204" pitchFamily="34" charset="0"/>
              <a:cs typeface="Gisha" panose="020B0502040204020203" pitchFamily="34" charset="-79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endParaRPr lang="en-IN" sz="1200" dirty="0">
              <a:latin typeface="Arial Narrow" panose="020B0606020202030204" pitchFamily="34" charset="0"/>
              <a:cs typeface="Gisha" panose="020B0502040204020203" pitchFamily="34" charset="-79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200" dirty="0">
                <a:latin typeface="Arial Narrow" panose="020B0606020202030204" pitchFamily="34" charset="0"/>
                <a:cs typeface="Gisha" panose="020B0502040204020203" pitchFamily="34" charset="-79"/>
              </a:rPr>
              <a:t>SAS Enterprise Guide Ver. 5.1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200" dirty="0">
                <a:latin typeface="Arial Narrow" panose="020B0606020202030204" pitchFamily="34" charset="0"/>
                <a:cs typeface="Gisha" panose="020B0502040204020203" pitchFamily="34" charset="-79"/>
              </a:rPr>
              <a:t>Oracle Database 11 g – Enterprise Edition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200" dirty="0">
                <a:latin typeface="Arial Narrow" panose="020B0606020202030204" pitchFamily="34" charset="0"/>
                <a:cs typeface="Gisha" panose="020B0502040204020203" pitchFamily="34" charset="-79"/>
              </a:rPr>
              <a:t>(POC)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26841" y="3815722"/>
            <a:ext cx="7452000" cy="15068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numCol="2">
            <a:spAutoFit/>
          </a:bodyPr>
          <a:lstStyle/>
          <a:p>
            <a:pPr algn="l"/>
            <a:r>
              <a:rPr lang="en-IN" sz="1400" b="1" dirty="0">
                <a:latin typeface="Gisha" panose="020B0502040204020203" pitchFamily="34" charset="-79"/>
                <a:cs typeface="Gisha" panose="020B0502040204020203" pitchFamily="34" charset="-79"/>
              </a:rPr>
              <a:t>Benefits</a:t>
            </a:r>
            <a:endParaRPr lang="en-IN" sz="126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l"/>
            <a:endParaRPr lang="en-IN" sz="126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l"/>
            <a:endParaRPr lang="en-IN" sz="126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l"/>
            <a:endParaRPr lang="en-IN" sz="126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l"/>
            <a:endParaRPr lang="en-IN" sz="126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l"/>
            <a:endParaRPr lang="en-IN" sz="126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l"/>
            <a:r>
              <a:rPr lang="en-IN" sz="1260" b="1" dirty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</a:p>
          <a:p>
            <a:pPr algn="l"/>
            <a:endParaRPr lang="en-IN" sz="126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l"/>
            <a:endParaRPr lang="en-IN" sz="126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l"/>
            <a:endParaRPr lang="en-IN" sz="1080" dirty="0">
              <a:latin typeface="Arial Narrow" panose="020B0606020202030204" pitchFamily="34" charset="0"/>
              <a:cs typeface="Gisha" panose="020B0502040204020203" pitchFamily="34" charset="-79"/>
            </a:endParaRPr>
          </a:p>
          <a:p>
            <a:pPr algn="l"/>
            <a:endParaRPr lang="en-IN" sz="1080" dirty="0">
              <a:latin typeface="Arial Narrow" panose="020B0606020202030204" pitchFamily="34" charset="0"/>
              <a:cs typeface="Gisha" panose="020B0502040204020203" pitchFamily="34" charset="-79"/>
            </a:endParaRPr>
          </a:p>
        </p:txBody>
      </p:sp>
      <p:sp>
        <p:nvSpPr>
          <p:cNvPr id="17" name="Isosceles Triangle 16"/>
          <p:cNvSpPr/>
          <p:nvPr/>
        </p:nvSpPr>
        <p:spPr>
          <a:xfrm rot="16200000">
            <a:off x="3679380" y="4267414"/>
            <a:ext cx="1526331" cy="568589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l"/>
            <a:endParaRPr lang="en-IN" sz="126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65114" y="4107924"/>
            <a:ext cx="7053520" cy="1815882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200" dirty="0">
                <a:latin typeface="Arial Narrow" panose="020B0606020202030204" pitchFamily="34" charset="0"/>
                <a:cs typeface="Gisha" panose="020B0502040204020203" pitchFamily="34" charset="-79"/>
              </a:rPr>
              <a:t>Analyze the effectiveness of marketing campaigns.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200" dirty="0">
                <a:latin typeface="Arial Narrow" panose="020B0606020202030204" pitchFamily="34" charset="0"/>
                <a:cs typeface="Gisha" panose="020B0502040204020203" pitchFamily="34" charset="-79"/>
              </a:rPr>
              <a:t>Report  and Analysis of back-out Customers and reasons for losing Customers. 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200" dirty="0">
                <a:latin typeface="Arial Narrow" panose="020B0606020202030204" pitchFamily="34" charset="0"/>
                <a:cs typeface="Gisha" panose="020B0502040204020203" pitchFamily="34" charset="-79"/>
              </a:rPr>
              <a:t>Sales reporting by channel and by agent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200" dirty="0">
                <a:latin typeface="Arial Narrow" panose="020B0606020202030204" pitchFamily="34" charset="0"/>
                <a:cs typeface="Gisha" panose="020B0502040204020203" pitchFamily="34" charset="-79"/>
              </a:rPr>
              <a:t>Order Activation Time analysis</a:t>
            </a:r>
          </a:p>
          <a:p>
            <a:endParaRPr lang="en-IN" sz="1200" dirty="0">
              <a:latin typeface="Arial Narrow" panose="020B0606020202030204" pitchFamily="34" charset="0"/>
              <a:cs typeface="Gisha" panose="020B0502040204020203" pitchFamily="34" charset="-79"/>
            </a:endParaRPr>
          </a:p>
          <a:p>
            <a:endParaRPr lang="en-IN" sz="1200" dirty="0">
              <a:latin typeface="Arial Narrow" panose="020B0606020202030204" pitchFamily="34" charset="0"/>
              <a:cs typeface="Gisha" panose="020B0502040204020203" pitchFamily="34" charset="-79"/>
            </a:endParaRPr>
          </a:p>
          <a:p>
            <a:endParaRPr lang="en-IN" sz="1200" dirty="0">
              <a:latin typeface="Arial Narrow" panose="020B0606020202030204" pitchFamily="34" charset="0"/>
              <a:cs typeface="Gisha" panose="020B0502040204020203" pitchFamily="34" charset="-79"/>
            </a:endParaRPr>
          </a:p>
          <a:p>
            <a:endParaRPr lang="en-IN" sz="1200" dirty="0">
              <a:latin typeface="Arial Narrow" panose="020B0606020202030204" pitchFamily="34" charset="0"/>
              <a:cs typeface="Gisha" panose="020B0502040204020203" pitchFamily="34" charset="-79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200" dirty="0">
                <a:latin typeface="Arial Narrow" panose="020B0606020202030204" pitchFamily="34" charset="0"/>
                <a:cs typeface="Gisha" panose="020B0502040204020203" pitchFamily="34" charset="-79"/>
              </a:rPr>
              <a:t>Call Center Analysis : Number of calls offered, average handle time, etc.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200" dirty="0">
                <a:latin typeface="Arial Narrow" panose="020B0606020202030204" pitchFamily="34" charset="0"/>
                <a:cs typeface="Gisha" panose="020B0502040204020203" pitchFamily="34" charset="-79"/>
              </a:rPr>
              <a:t>Analyze trend by product and across Market Segments.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endParaRPr lang="en-IN" sz="1200" dirty="0">
              <a:latin typeface="Arial Narrow" panose="020B0606020202030204" pitchFamily="34" charset="0"/>
              <a:cs typeface="Gisha" panose="020B0502040204020203" pitchFamily="34" charset="-79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56740" y="3768126"/>
            <a:ext cx="3119101" cy="2062103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wrap="square">
            <a:spAutoFit/>
          </a:bodyPr>
          <a:lstStyle/>
          <a:p>
            <a:pPr algn="l"/>
            <a:r>
              <a:rPr lang="en-IN" sz="1600" b="1" dirty="0">
                <a:solidFill>
                  <a:schemeClr val="bg1"/>
                </a:solidFill>
                <a:latin typeface="Arial Narrow" panose="020B0606020202030204" pitchFamily="34" charset="0"/>
                <a:cs typeface="Gisha" panose="020B0502040204020203" pitchFamily="34" charset="-79"/>
              </a:rPr>
              <a:t>About the Client </a:t>
            </a:r>
          </a:p>
          <a:p>
            <a:pPr algn="l"/>
            <a:endParaRPr lang="en-IN" sz="1600" b="1" dirty="0">
              <a:solidFill>
                <a:schemeClr val="bg1"/>
              </a:solidFill>
              <a:latin typeface="Arial Narrow" panose="020B0606020202030204" pitchFamily="34" charset="0"/>
              <a:cs typeface="Gisha" panose="020B0502040204020203" pitchFamily="34" charset="-79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FFFF00"/>
                </a:solidFill>
                <a:latin typeface="Arial Narrow" panose="020B0606020202030204" pitchFamily="34" charset="0"/>
                <a:cs typeface="Gisha" panose="020B0502040204020203" pitchFamily="34" charset="-79"/>
              </a:rPr>
              <a:t>Fifth largest wireless telecommunication network in US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FFFF00"/>
                </a:solidFill>
                <a:latin typeface="Arial Narrow" panose="020B0606020202030204" pitchFamily="34" charset="0"/>
                <a:cs typeface="Gisha" panose="020B0502040204020203" pitchFamily="34" charset="-79"/>
              </a:rPr>
              <a:t>Serves a customer base of 4.9 million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FFFF00"/>
                </a:solidFill>
                <a:latin typeface="Arial Narrow" panose="020B0606020202030204" pitchFamily="34" charset="0"/>
                <a:cs typeface="Gisha" panose="020B0502040204020203" pitchFamily="34" charset="-79"/>
              </a:rPr>
              <a:t>Operate in 426 markets across 26 states in the US</a:t>
            </a:r>
          </a:p>
        </p:txBody>
      </p:sp>
    </p:spTree>
    <p:extLst>
      <p:ext uri="{BB962C8B-B14F-4D97-AF65-F5344CB8AC3E}">
        <p14:creationId xmlns:p14="http://schemas.microsoft.com/office/powerpoint/2010/main" val="2600666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58240" y="274639"/>
            <a:ext cx="9875520" cy="608885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algn="ctr"/>
            <a:r>
              <a:rPr lang="en-IN" altLang="en-US" dirty="0">
                <a:ea typeface="ヒラギノ角ゴ ProN W3" charset="-128"/>
              </a:rPr>
              <a:t>Visual Dashboard – Empowered Solutions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085850"/>
            <a:ext cx="9892665" cy="5484008"/>
          </a:xfrm>
          <a:prstGeom prst="rect">
            <a:avLst/>
          </a:prstGeom>
        </p:spPr>
      </p:pic>
      <p:pic>
        <p:nvPicPr>
          <p:cNvPr id="4" name="Picture 14" descr="http://logonoid.com/images/tableau-logo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25381" y="1419430"/>
            <a:ext cx="1404603" cy="27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4615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58240" y="274639"/>
            <a:ext cx="9875520" cy="65163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algn="ctr"/>
            <a:r>
              <a:rPr lang="en-IN" altLang="en-US" dirty="0">
                <a:ea typeface="ヒラギノ角ゴ ProN W3" charset="-128"/>
              </a:rPr>
              <a:t> Visualization - Brand Profile Dashboard for TEN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3" y="1118828"/>
            <a:ext cx="9048802" cy="5035370"/>
          </a:xfrm>
          <a:prstGeom prst="rect">
            <a:avLst/>
          </a:prstGeom>
        </p:spPr>
      </p:pic>
      <p:pic>
        <p:nvPicPr>
          <p:cNvPr id="4" name="Picture 14" descr="http://logonoid.com/images/tableau-logo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1290" y="1272717"/>
            <a:ext cx="1603769" cy="3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26230" y="6154198"/>
            <a:ext cx="4100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solidFill>
                  <a:srgbClr val="002060"/>
                </a:solidFill>
                <a:latin typeface="Arial Narrow" panose="020B0606020202030204" pitchFamily="34" charset="0"/>
                <a:cs typeface="Gisha" panose="020B0502040204020203" pitchFamily="34" charset="-79"/>
              </a:rPr>
              <a:t>Major magazine publishing house focusing on auto industry </a:t>
            </a:r>
          </a:p>
        </p:txBody>
      </p:sp>
    </p:spTree>
    <p:extLst>
      <p:ext uri="{BB962C8B-B14F-4D97-AF65-F5344CB8AC3E}">
        <p14:creationId xmlns:p14="http://schemas.microsoft.com/office/powerpoint/2010/main" val="224479585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022" y="234411"/>
            <a:ext cx="10515600" cy="698853"/>
          </a:xfrm>
        </p:spPr>
        <p:txBody>
          <a:bodyPr/>
          <a:lstStyle/>
          <a:p>
            <a:r>
              <a:rPr lang="en-IN" dirty="0"/>
              <a:t>Corporate Information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333"/>
            <a:ext cx="12192000" cy="523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27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58240" y="274639"/>
            <a:ext cx="9875520" cy="65163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algn="ctr"/>
            <a:r>
              <a:rPr lang="en-IN" altLang="en-US" dirty="0">
                <a:ea typeface="ヒラギノ角ゴ ProN W3" charset="-128"/>
              </a:rPr>
              <a:t>Visualization - Inventory Dashboard for TEN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93" y="1222489"/>
            <a:ext cx="9426634" cy="5245622"/>
          </a:xfrm>
          <a:prstGeom prst="rect">
            <a:avLst/>
          </a:prstGeom>
        </p:spPr>
      </p:pic>
      <p:pic>
        <p:nvPicPr>
          <p:cNvPr id="5" name="Picture 14" descr="http://logonoid.com/images/tableau-logo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1290" y="1272717"/>
            <a:ext cx="1603769" cy="3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73352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idx="4294967295"/>
          </p:nvPr>
        </p:nvSpPr>
        <p:spPr>
          <a:xfrm>
            <a:off x="1571501" y="132136"/>
            <a:ext cx="9497885" cy="680137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algn="ctr"/>
            <a:r>
              <a:rPr lang="en-IN" altLang="en-US" dirty="0">
                <a:solidFill>
                  <a:srgbClr val="FFFFFF"/>
                </a:solidFill>
                <a:ea typeface="ヒラギノ角ゴ ProN W3" charset="-128"/>
              </a:rPr>
              <a:t>Visualization - Sales Mix by Year for Audatex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65" y="1226382"/>
            <a:ext cx="6685425" cy="5368149"/>
          </a:xfrm>
          <a:prstGeom prst="rect">
            <a:avLst/>
          </a:prstGeom>
        </p:spPr>
      </p:pic>
      <p:pic>
        <p:nvPicPr>
          <p:cNvPr id="6" name="Picture 14" descr="http://logonoid.com/images/tableau-logo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67501" y="1329867"/>
            <a:ext cx="1603769" cy="3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638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5760" y="0"/>
            <a:ext cx="11294396" cy="1143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algn="ctr"/>
            <a:r>
              <a:rPr lang="en-IN" altLang="en-US" dirty="0">
                <a:solidFill>
                  <a:srgbClr val="FFFFFF"/>
                </a:solidFill>
                <a:ea typeface="ヒラギノ角ゴ ProN W3" charset="-128"/>
              </a:rPr>
              <a:t>Visualization - Performance Summary for Advertiser for Fusion Seven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52" y="1406209"/>
            <a:ext cx="9101412" cy="5083336"/>
          </a:xfrm>
          <a:prstGeom prst="rect">
            <a:avLst/>
          </a:prstGeom>
        </p:spPr>
      </p:pic>
      <p:pic>
        <p:nvPicPr>
          <p:cNvPr id="4" name="Picture 14" descr="http://logonoid.com/images/tableau-logo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7010" y="1247701"/>
            <a:ext cx="1603769" cy="3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66935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7186" y="171608"/>
            <a:ext cx="12042606" cy="65163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algn="ctr"/>
            <a:r>
              <a:rPr lang="en-IN" altLang="en-US" dirty="0">
                <a:solidFill>
                  <a:srgbClr val="FFFFFF"/>
                </a:solidFill>
                <a:ea typeface="ヒラギノ角ゴ ProN W3" charset="-128"/>
              </a:rPr>
              <a:t>Visualization - Partner Cost Discrepancy for Advertiser – Fusion Seven -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343" y="1283037"/>
            <a:ext cx="9234292" cy="5138590"/>
          </a:xfrm>
          <a:prstGeom prst="rect">
            <a:avLst/>
          </a:prstGeom>
        </p:spPr>
      </p:pic>
      <p:pic>
        <p:nvPicPr>
          <p:cNvPr id="5" name="Picture 14" descr="http://logonoid.com/images/tableau-logo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1290" y="1272717"/>
            <a:ext cx="1603769" cy="3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59839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29374"/>
            <a:ext cx="4713122" cy="5525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84853" y="208500"/>
            <a:ext cx="61768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altLang="en-US" sz="2800" dirty="0">
                <a:solidFill>
                  <a:schemeClr val="bg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Helvetica Neue" charset="0"/>
              </a:rPr>
              <a:t>Big Data - Web Analytics for  TEN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13125" y="1021700"/>
            <a:ext cx="7478872" cy="15881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numCol="1">
            <a:spAutoFit/>
          </a:bodyPr>
          <a:lstStyle/>
          <a:p>
            <a:pPr algn="l"/>
            <a:r>
              <a:rPr lang="en-IN" sz="1080" b="1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  <a:p>
            <a:pPr algn="l"/>
            <a:endParaRPr lang="en-IN" sz="108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360 degree view of the customer to help serve them better and generate revenue in the process.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Associate like-minded people with similar tastes visiting over 80 websites of special interest media for enthusiast communities interested in automotive, action sports, magazine sales and Logistics Company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Organize articles and blogs, images, and videos into groups of similar items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Building a data warehouse that has zero knowledge about collaborative filtering, articles and blogs clustering, semantic analysis, thereby providing recommendations to users by grouping articles together.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endParaRPr lang="en-IN" sz="1080" dirty="0">
              <a:latin typeface="Arial Narrow" panose="020B0606020202030204" pitchFamily="34" charset="0"/>
              <a:cs typeface="Gisha" panose="020B0502040204020203" pitchFamily="34" charset="-79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41261" y="2579010"/>
            <a:ext cx="7478873" cy="27515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numCol="1">
            <a:spAutoFit/>
          </a:bodyPr>
          <a:lstStyle/>
          <a:p>
            <a:pPr algn="l"/>
            <a:r>
              <a:rPr lang="en-IN" sz="1080" b="1" dirty="0">
                <a:latin typeface="Arial" panose="020B0604020202020204" pitchFamily="34" charset="0"/>
                <a:cs typeface="Arial" panose="020B0604020202020204" pitchFamily="34" charset="0"/>
              </a:rPr>
              <a:t>Solution Provided</a:t>
            </a:r>
          </a:p>
          <a:p>
            <a:pPr algn="l"/>
            <a:endParaRPr lang="en-IN" sz="108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Layered architecture for flexibility and scalability of weblog data collection and information dissemination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Used big-data open-source technologies such as Hadoop, Pig, and Sqoop to handle the scale [Cloudera and AWS distribution]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Created Collaborative Filtering (CF) recommendation using Machine Learning algorithm Mahout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Workflow orchestration using Oozie 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Data collected from weblogs of all websites using Apache Flume, without impacting the throughput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Improved articles and blogs clustering/grouping using Semantic Analysis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Generated Login flows through Social network API’s (OAuth 2.0)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Controlled  traffic and browsing patterns, improved time spent and unique visitors from within and outside of the network of 80+ site suite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AWS Cloud based solutions helps to implement recommendations with no turnaround time for any site and monitor site traffic immediately. This in-turn reduces the cost and improves ROI.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endParaRPr lang="en-IN" sz="108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endParaRPr lang="en-IN" sz="1080" dirty="0">
              <a:latin typeface="Arial Narrow" panose="020B0606020202030204" pitchFamily="34" charset="0"/>
              <a:cs typeface="Gisha" panose="020B0502040204020203" pitchFamily="34" charset="-79"/>
            </a:endParaRPr>
          </a:p>
        </p:txBody>
      </p:sp>
      <p:sp>
        <p:nvSpPr>
          <p:cNvPr id="18" name="Isosceles Triangle 17"/>
          <p:cNvSpPr/>
          <p:nvPr/>
        </p:nvSpPr>
        <p:spPr>
          <a:xfrm rot="16200000">
            <a:off x="3687697" y="1553583"/>
            <a:ext cx="1537289" cy="513564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l"/>
            <a:endParaRPr lang="en-IN" sz="108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9" name="Isosceles Triangle 18"/>
          <p:cNvSpPr/>
          <p:nvPr/>
        </p:nvSpPr>
        <p:spPr>
          <a:xfrm rot="16200000">
            <a:off x="3223600" y="3538814"/>
            <a:ext cx="2521751" cy="513564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l"/>
            <a:endParaRPr lang="en-IN" sz="108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8857" y="5147206"/>
            <a:ext cx="2885996" cy="86793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wrap="square">
            <a:spAutoFit/>
          </a:bodyPr>
          <a:lstStyle/>
          <a:p>
            <a:pPr algn="l"/>
            <a:r>
              <a:rPr lang="en-IN" sz="1260" b="1" dirty="0">
                <a:solidFill>
                  <a:srgbClr val="FFFF00"/>
                </a:solidFill>
                <a:latin typeface="Arial Narrow" panose="020B0606020202030204" pitchFamily="34" charset="0"/>
                <a:cs typeface="Gisha" panose="020B0502040204020203" pitchFamily="34" charset="-79"/>
              </a:rPr>
              <a:t>About the Client </a:t>
            </a:r>
          </a:p>
          <a:p>
            <a:pPr algn="l"/>
            <a:endParaRPr lang="en-IN" sz="1260" b="1" dirty="0">
              <a:solidFill>
                <a:srgbClr val="FFFF00"/>
              </a:solidFill>
              <a:latin typeface="Arial Narrow" panose="020B0606020202030204" pitchFamily="34" charset="0"/>
              <a:cs typeface="Gisha" panose="020B0502040204020203" pitchFamily="34" charset="-79"/>
            </a:endParaRPr>
          </a:p>
          <a:p>
            <a:pPr algn="l"/>
            <a:r>
              <a:rPr lang="en-IN" sz="1260" dirty="0">
                <a:solidFill>
                  <a:srgbClr val="FFFF00"/>
                </a:solidFill>
                <a:latin typeface="Arial Narrow" panose="020B0606020202030204" pitchFamily="34" charset="0"/>
                <a:cs typeface="Gisha" panose="020B0502040204020203" pitchFamily="34" charset="-79"/>
              </a:rPr>
              <a:t>Major magazine publishing house focusing on auto industry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23873" y="5109687"/>
            <a:ext cx="7513647" cy="14219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numCol="2">
            <a:spAutoFit/>
          </a:bodyPr>
          <a:lstStyle/>
          <a:p>
            <a:pPr algn="l"/>
            <a:r>
              <a:rPr lang="en-IN" sz="1080" b="1" dirty="0">
                <a:latin typeface="Arial" panose="020B0604020202020204" pitchFamily="34" charset="0"/>
                <a:cs typeface="Arial" panose="020B0604020202020204" pitchFamily="34" charset="0"/>
              </a:rPr>
              <a:t>Technology Used</a:t>
            </a:r>
          </a:p>
          <a:p>
            <a:pPr algn="l"/>
            <a:endParaRPr lang="en-IN" sz="108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IN" sz="108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IN" sz="108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IN" sz="108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IN" sz="108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108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endParaRPr lang="en-IN" sz="108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IN" sz="108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IN" sz="108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IN" sz="108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Isosceles Triangle 15"/>
          <p:cNvSpPr/>
          <p:nvPr/>
        </p:nvSpPr>
        <p:spPr>
          <a:xfrm rot="16200000">
            <a:off x="3733150" y="5563869"/>
            <a:ext cx="1467882" cy="51356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l"/>
            <a:endParaRPr lang="en-IN" sz="108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41261" y="5387272"/>
            <a:ext cx="6565975" cy="1255728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Operating System  -  Windows7, Linux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Languages  -  jdk1.6, Cloudera eco-system, pig latin script, SSIS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Tools  - eclipse3.6 development kid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endParaRPr lang="en-IN" sz="108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08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endParaRPr lang="en-IN" sz="108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RDBMS  -  MS SQL 2008R2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Nosql database - Mongo DB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Graph database – Neo4J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Analytics and Reporting – Tibco spotfire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Deployment – AWS – Elastic cloud, EMR &amp; EC2 clustered environment</a:t>
            </a:r>
          </a:p>
        </p:txBody>
      </p:sp>
    </p:spTree>
    <p:extLst>
      <p:ext uri="{BB962C8B-B14F-4D97-AF65-F5344CB8AC3E}">
        <p14:creationId xmlns:p14="http://schemas.microsoft.com/office/powerpoint/2010/main" val="1829863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5383438" y="1116255"/>
            <a:ext cx="6751795" cy="53988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4" name="object 4"/>
          <p:cNvSpPr txBox="1"/>
          <p:nvPr/>
        </p:nvSpPr>
        <p:spPr>
          <a:xfrm>
            <a:off x="912064" y="2847153"/>
            <a:ext cx="3222625" cy="561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86100"/>
              </a:lnSpc>
            </a:pPr>
            <a:endParaRPr sz="1400" dirty="0">
              <a:latin typeface="Arial Narrow"/>
              <a:cs typeface="Arial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9397" y="3807908"/>
            <a:ext cx="2851150" cy="561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86100"/>
              </a:lnSpc>
            </a:pPr>
            <a:endParaRPr sz="1400" dirty="0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79399" y="4768916"/>
            <a:ext cx="2980055" cy="561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86100"/>
              </a:lnSpc>
            </a:pPr>
            <a:endParaRPr sz="1400" dirty="0">
              <a:latin typeface="Arial Narrow"/>
              <a:cs typeface="Arial Narro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68517" y="2653355"/>
            <a:ext cx="6381636" cy="21558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585" marR="12700" indent="-343522">
              <a:buFont typeface="Wingdings" panose="05000000000000000000" pitchFamily="2" charset="2"/>
              <a:buChar char="§"/>
              <a:tabLst>
                <a:tab pos="355585" algn="l"/>
              </a:tabLst>
            </a:pP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us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om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r 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er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is t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 c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al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hu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b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cus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om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r se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vice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es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onsible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ajority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endParaRPr lang="en-IN" sz="1400" spc="-10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55585" marR="12700" indent="-343522">
              <a:buFont typeface="Wingdings" panose="05000000000000000000" pitchFamily="2" charset="2"/>
              <a:buChar char="§"/>
              <a:tabLst>
                <a:tab pos="355585" algn="l"/>
              </a:tabLst>
            </a:pP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onsu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er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tions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d se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vic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el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ed t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sac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io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s.</a:t>
            </a:r>
            <a:endParaRPr sz="1400" dirty="0">
              <a:latin typeface="Calibri"/>
              <a:cs typeface="Calibri"/>
            </a:endParaRPr>
          </a:p>
          <a:p>
            <a:pPr marL="355585" marR="147314" indent="-343522">
              <a:buFont typeface="Wingdings" panose="05000000000000000000" pitchFamily="2" charset="2"/>
              <a:buChar char="§"/>
              <a:tabLst>
                <a:tab pos="355585" algn="l"/>
              </a:tabLst>
            </a:pP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 c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us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om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r se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vice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ou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h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oi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ts—su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h as 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eso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l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ving a 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om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lai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t, 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aki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g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an o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1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g</a:t>
            </a:r>
            <a:r>
              <a:rPr sz="1400" spc="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ar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ty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p-selling a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od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uc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—a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 pi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al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in a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om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li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ing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ic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bu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siness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obje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es.</a:t>
            </a:r>
            <a:endParaRPr sz="1400" dirty="0">
              <a:latin typeface="Calibri"/>
              <a:cs typeface="Calibri"/>
            </a:endParaRPr>
          </a:p>
          <a:p>
            <a:pPr marL="218440" indent="-205740">
              <a:buFont typeface="Wingdings" panose="05000000000000000000" pitchFamily="2" charset="2"/>
              <a:buChar char="§"/>
              <a:tabLst>
                <a:tab pos="355585" algn="l"/>
              </a:tabLst>
            </a:pP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  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oa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ti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v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ly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li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v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ssa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s /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orm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tion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cus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me</a:t>
            </a:r>
            <a:r>
              <a:rPr sz="1400" spc="-12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h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b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y</a:t>
            </a:r>
            <a:r>
              <a:rPr sz="14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duc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g</a:t>
            </a:r>
            <a:r>
              <a:rPr sz="1400" spc="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lang="en-IN" sz="1400" dirty="0"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er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esou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 u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sa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IN" sz="1400" spc="14" dirty="0">
                <a:solidFill>
                  <a:srgbClr val="404040"/>
                </a:solidFill>
                <a:latin typeface="Calibri"/>
                <a:cs typeface="Calibri"/>
              </a:rPr>
              <a:t>     </a:t>
            </a:r>
            <a:br>
              <a:rPr lang="en-IN" sz="1400" spc="14" dirty="0">
                <a:solidFill>
                  <a:srgbClr val="404040"/>
                </a:solidFill>
                <a:latin typeface="Calibri"/>
                <a:cs typeface="Calibri"/>
              </a:rPr>
            </a:br>
            <a:r>
              <a:rPr lang="en-IN" sz="1400" spc="14" dirty="0">
                <a:solidFill>
                  <a:srgbClr val="404040"/>
                </a:solidFill>
                <a:latin typeface="Calibri"/>
                <a:cs typeface="Calibri"/>
              </a:rPr>
              <a:t>  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d i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cus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om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r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en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t.</a:t>
            </a:r>
            <a:endParaRPr sz="1400" dirty="0">
              <a:latin typeface="Calibri"/>
              <a:cs typeface="Calibri"/>
            </a:endParaRPr>
          </a:p>
          <a:p>
            <a:pPr marL="218440" indent="-205740">
              <a:buFont typeface="Wingdings" panose="05000000000000000000" pitchFamily="2" charset="2"/>
              <a:buChar char="§"/>
              <a:tabLst>
                <a:tab pos="299074" algn="l"/>
              </a:tabLst>
            </a:pP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  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Ma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assi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 d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flow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om</a:t>
            </a:r>
            <a:r>
              <a:rPr sz="1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ispa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y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s,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lu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ing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bu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spc="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ot li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ed 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 so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ollow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g:</a:t>
            </a:r>
            <a:endParaRPr lang="en-IN" sz="1400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218440" indent="-205740">
              <a:buFont typeface="Wingdings" panose="05000000000000000000" pitchFamily="2" charset="2"/>
              <a:buChar char="ü"/>
              <a:tabLst>
                <a:tab pos="299074" algn="l"/>
              </a:tabLst>
            </a:pPr>
            <a:r>
              <a:rPr lang="en-IN" sz="1400" spc="5" dirty="0">
                <a:solidFill>
                  <a:srgbClr val="404040"/>
                </a:solidFill>
                <a:latin typeface="Calibri"/>
                <a:cs typeface="Calibri"/>
              </a:rPr>
              <a:t>            N</a:t>
            </a:r>
            <a:r>
              <a:rPr lang="en-IN" sz="1400" spc="-14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ork</a:t>
            </a:r>
            <a:r>
              <a:rPr lang="en-IN" sz="1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IN" sz="1400" spc="-25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lang="en-IN" sz="1400" spc="-14" dirty="0">
                <a:solidFill>
                  <a:srgbClr val="404040"/>
                </a:solidFill>
                <a:latin typeface="Calibri"/>
                <a:cs typeface="Calibri"/>
              </a:rPr>
              <a:t>y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lang="en-IN" sz="1400" spc="-14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lang="en-IN" sz="1400" spc="-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su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h as </a:t>
            </a:r>
            <a:r>
              <a:rPr lang="en-IN"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ou</a:t>
            </a:r>
            <a:r>
              <a:rPr lang="en-IN" sz="1400" spc="-2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lang="en-IN"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s,</a:t>
            </a:r>
            <a:r>
              <a:rPr lang="en-IN" sz="1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lang="en-IN" sz="1400" spc="5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lang="en-IN" sz="1400" spc="-14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ch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es, boo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lang="en-IN" sz="1400" spc="-14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lang="en-IN"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s,</a:t>
            </a:r>
            <a:r>
              <a:rPr lang="en-IN" sz="1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spli</a:t>
            </a:r>
            <a:r>
              <a:rPr lang="en-IN" sz="1400" spc="-3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lang="en-IN" sz="1400" spc="-14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lang="en-IN"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lang="en-IN" sz="14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IN" sz="1400" spc="-14" dirty="0">
                <a:solidFill>
                  <a:srgbClr val="404040"/>
                </a:solidFill>
                <a:latin typeface="Calibri"/>
                <a:cs typeface="Calibri"/>
              </a:rPr>
              <a:t>et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endParaRPr lang="en-IN" sz="1400" dirty="0">
              <a:latin typeface="Calibri"/>
              <a:cs typeface="Calibri"/>
            </a:endParaRPr>
          </a:p>
          <a:p>
            <a:pPr marL="218440" indent="-205740">
              <a:buFont typeface="Wingdings" panose="05000000000000000000" pitchFamily="2" charset="2"/>
              <a:buChar char="ü"/>
              <a:tabLst>
                <a:tab pos="299074" algn="l"/>
              </a:tabLst>
            </a:pPr>
            <a:r>
              <a:rPr lang="en-IN" sz="1400" spc="-5" dirty="0">
                <a:solidFill>
                  <a:srgbClr val="404040"/>
                </a:solidFill>
                <a:latin typeface="Calibri"/>
                <a:cs typeface="Calibri"/>
              </a:rPr>
              <a:t>            C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us</a:t>
            </a:r>
            <a:r>
              <a:rPr lang="en-IN" sz="1400" spc="-14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om</a:t>
            </a:r>
            <a:r>
              <a:rPr lang="en-IN" sz="14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r </a:t>
            </a:r>
            <a:r>
              <a:rPr lang="en-IN" sz="1400" spc="-25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ing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 w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lang="en-IN" sz="1400" spc="-20" dirty="0">
                <a:solidFill>
                  <a:srgbClr val="404040"/>
                </a:solidFill>
                <a:latin typeface="Calibri"/>
                <a:cs typeface="Calibri"/>
              </a:rPr>
              <a:t>b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si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es</a:t>
            </a:r>
          </a:p>
          <a:p>
            <a:pPr marL="218440" indent="-205740">
              <a:buFont typeface="Wingdings" panose="05000000000000000000" pitchFamily="2" charset="2"/>
              <a:buChar char="ü"/>
              <a:tabLst>
                <a:tab pos="299074" algn="l"/>
              </a:tabLst>
            </a:pP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             IV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lang="en-IN" sz="1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IN" sz="1400" spc="-2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lang="en-IN"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IN" sz="1400" spc="-25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lang="en-IN" sz="1400" spc="-14" dirty="0">
                <a:solidFill>
                  <a:srgbClr val="404040"/>
                </a:solidFill>
                <a:latin typeface="Calibri"/>
                <a:cs typeface="Calibri"/>
              </a:rPr>
              <a:t>y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lang="en-IN" sz="1400" spc="-2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lang="en-IN" sz="14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IN" sz="1400" spc="-2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alls</a:t>
            </a:r>
            <a:r>
              <a:rPr lang="en-IN" sz="1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lang="en-IN" sz="1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ti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lang="en-IN" sz="1400" spc="-55" dirty="0">
                <a:solidFill>
                  <a:srgbClr val="404040"/>
                </a:solidFill>
                <a:latin typeface="Calibri"/>
                <a:cs typeface="Calibri"/>
              </a:rPr>
              <a:t>k</a:t>
            </a:r>
            <a:r>
              <a:rPr lang="en-IN" sz="1400" spc="-2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ti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g</a:t>
            </a:r>
            <a:r>
              <a:rPr lang="en-IN" sz="14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lang="en-IN" sz="1400" spc="-14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lang="en-IN" sz="1400" spc="-2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</a:p>
          <a:p>
            <a:pPr marL="218440" indent="-205740">
              <a:buFont typeface="Wingdings" panose="05000000000000000000" pitchFamily="2" charset="2"/>
              <a:buChar char="ü"/>
              <a:tabLst>
                <a:tab pos="299074" algn="l"/>
              </a:tabLst>
            </a:pP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             S</a:t>
            </a:r>
            <a:r>
              <a:rPr lang="en-IN" sz="1400" spc="-14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lang="en-IN" sz="1400" spc="-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lang="en-IN" sz="1400" spc="-14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op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 b</a:t>
            </a:r>
            <a:r>
              <a:rPr lang="en-IN" sz="1400" spc="-2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x 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lang="en-IN" sz="1400" spc="-14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lang="en-IN" sz="14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endParaRPr lang="en-IN" sz="1400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12700">
              <a:tabLst>
                <a:tab pos="299074" algn="l"/>
              </a:tabLst>
            </a:pPr>
            <a:endParaRPr lang="en-IN" sz="1400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218440" indent="-205740">
              <a:buFont typeface="Arial" panose="020B0604020202020204" pitchFamily="34" charset="0"/>
              <a:buChar char="•"/>
              <a:tabLst>
                <a:tab pos="299074" algn="l"/>
              </a:tabLst>
            </a:pP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 Se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cu</a:t>
            </a:r>
            <a:r>
              <a:rPr lang="en-IN"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 cus</a:t>
            </a:r>
            <a:r>
              <a:rPr lang="en-IN" sz="1400" spc="-14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om</a:t>
            </a:r>
            <a:r>
              <a:rPr lang="en-IN" sz="14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r 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lang="en-IN" sz="1400" spc="-14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lang="en-IN"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d 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ai</a:t>
            </a:r>
            <a:r>
              <a:rPr lang="en-IN" sz="1400" spc="-2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lang="en-IN" sz="1400" spc="-14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ain</a:t>
            </a:r>
            <a:r>
              <a:rPr lang="en-IN" sz="1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dus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lang="en-IN" sz="1400" spc="1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y</a:t>
            </a:r>
            <a:r>
              <a:rPr lang="en-IN"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IN" sz="1400" spc="-2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om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lian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su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h as</a:t>
            </a:r>
            <a:r>
              <a:rPr lang="en-IN" sz="1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lang="en-IN" sz="1400" spc="-5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X</a:t>
            </a:r>
            <a:r>
              <a:rPr lang="en-IN" sz="1400" spc="-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d Me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ia</a:t>
            </a:r>
            <a:r>
              <a:rPr lang="en-IN"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IN" sz="1400" spc="-2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om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lian</a:t>
            </a:r>
            <a:r>
              <a:rPr lang="en-IN" sz="1400" spc="-1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lang="en-IN" sz="1400" dirty="0">
                <a:solidFill>
                  <a:srgbClr val="404040"/>
                </a:solidFill>
                <a:latin typeface="Calibri"/>
                <a:cs typeface="Calibri"/>
              </a:rPr>
              <a:t>e.</a:t>
            </a:r>
            <a:endParaRPr lang="en-IN" sz="1400" dirty="0">
              <a:latin typeface="Calibri"/>
              <a:cs typeface="Calibri"/>
            </a:endParaRPr>
          </a:p>
          <a:p>
            <a:pPr marL="12700">
              <a:tabLst>
                <a:tab pos="299074" algn="l"/>
              </a:tabLst>
            </a:pPr>
            <a:endParaRPr lang="en-IN" sz="1400" dirty="0">
              <a:latin typeface="Calibri"/>
              <a:cs typeface="Calibri"/>
            </a:endParaRPr>
          </a:p>
          <a:p>
            <a:pPr marL="355585" marR="149219" indent="-343522">
              <a:tabLst>
                <a:tab pos="355585" algn="l"/>
              </a:tabLst>
            </a:pPr>
            <a:endParaRPr sz="14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14212" y="5085799"/>
            <a:ext cx="5111128" cy="9195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299074" algn="l"/>
              </a:tabLst>
            </a:pPr>
            <a:endParaRPr sz="14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89651" y="6301334"/>
            <a:ext cx="5632450" cy="4489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585" marR="12700" indent="-343522">
              <a:tabLst>
                <a:tab pos="355585" algn="l"/>
              </a:tabLst>
            </a:pPr>
            <a:endParaRPr sz="1400" dirty="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7286" y="-22351"/>
            <a:ext cx="12192000" cy="1240536"/>
          </a:xfrm>
          <a:custGeom>
            <a:avLst/>
            <a:gdLst/>
            <a:ahLst/>
            <a:cxnLst/>
            <a:rect l="l" t="t" r="r" b="b"/>
            <a:pathLst>
              <a:path w="12192000" h="1240536">
                <a:moveTo>
                  <a:pt x="0" y="1240536"/>
                </a:moveTo>
                <a:lnTo>
                  <a:pt x="12192000" y="1240536"/>
                </a:lnTo>
                <a:lnTo>
                  <a:pt x="12192000" y="0"/>
                </a:lnTo>
                <a:lnTo>
                  <a:pt x="0" y="0"/>
                </a:lnTo>
                <a:lnTo>
                  <a:pt x="0" y="124053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100"/>
          </a:p>
        </p:txBody>
      </p:sp>
      <p:sp>
        <p:nvSpPr>
          <p:cNvPr id="28" name="object 28"/>
          <p:cNvSpPr txBox="1"/>
          <p:nvPr/>
        </p:nvSpPr>
        <p:spPr>
          <a:xfrm>
            <a:off x="713918" y="293911"/>
            <a:ext cx="13059232" cy="4995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230" marR="2465606" indent="-90167">
              <a:lnSpc>
                <a:spcPct val="100099"/>
              </a:lnSpc>
            </a:pPr>
            <a:r>
              <a:rPr lang="en-US" sz="2800" spc="-20" dirty="0">
                <a:solidFill>
                  <a:srgbClr val="FFFFFF"/>
                </a:solidFill>
                <a:latin typeface="Calibri"/>
                <a:cs typeface="Calibri"/>
              </a:rPr>
              <a:t>Big Data – Real Time Stream Processing for Altice (Formerly Cablevision)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58000" y="1116255"/>
            <a:ext cx="5334000" cy="10890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18440" indent="-205740">
              <a:buFont typeface="Wingdings" panose="05000000000000000000" pitchFamily="2" charset="2"/>
              <a:buChar char="§"/>
              <a:tabLst>
                <a:tab pos="355585" algn="l"/>
              </a:tabLst>
            </a:pP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Major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om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mun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tion a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d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b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le</a:t>
            </a:r>
            <a:r>
              <a:rPr sz="1400" spc="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el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vi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ion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ovid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endParaRPr sz="1400" dirty="0">
              <a:latin typeface="Calibri"/>
              <a:cs typeface="Calibri"/>
            </a:endParaRPr>
          </a:p>
          <a:p>
            <a:pPr marL="218440" indent="-205740">
              <a:buFont typeface="Wingdings" panose="05000000000000000000" pitchFamily="2" charset="2"/>
              <a:buChar char="§"/>
              <a:tabLst>
                <a:tab pos="355585" algn="l"/>
              </a:tabLst>
            </a:pP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wns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1400" spc="-35" dirty="0">
                <a:solidFill>
                  <a:srgbClr val="404040"/>
                </a:solidFill>
                <a:latin typeface="Calibri"/>
                <a:cs typeface="Calibri"/>
              </a:rPr>
              <a:t>h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si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al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ork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mun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tion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tr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uc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14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 err="1">
                <a:solidFill>
                  <a:srgbClr val="404040"/>
                </a:solidFill>
                <a:latin typeface="Calibri"/>
                <a:cs typeface="Calibri"/>
              </a:rPr>
              <a:t>WiFi</a:t>
            </a:r>
            <a:r>
              <a:rPr lang="en-IN" sz="1400" dirty="0"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k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s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  <a:p>
            <a:pPr marL="355585" marR="551158" indent="-343522">
              <a:buFont typeface="Wingdings" panose="05000000000000000000" pitchFamily="2" charset="2"/>
              <a:buChar char="§"/>
              <a:tabLst>
                <a:tab pos="355585" algn="l"/>
              </a:tabLst>
            </a:pP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Massi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ou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 of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 d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ed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ev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y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-95" dirty="0">
                <a:solidFill>
                  <a:srgbClr val="404040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, 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om</a:t>
            </a:r>
            <a:r>
              <a:rPr sz="1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cus</a:t>
            </a:r>
            <a:r>
              <a:rPr sz="1400" spc="-14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om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s a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d i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tr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uc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45657" y="1154015"/>
            <a:ext cx="1202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534227" y="2258162"/>
            <a:ext cx="2586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59935" y="1303246"/>
            <a:ext cx="23986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 and Highlights</a:t>
            </a:r>
          </a:p>
        </p:txBody>
      </p:sp>
      <p:sp>
        <p:nvSpPr>
          <p:cNvPr id="49" name="Block Arc 48"/>
          <p:cNvSpPr/>
          <p:nvPr/>
        </p:nvSpPr>
        <p:spPr>
          <a:xfrm>
            <a:off x="-1964603" y="1395325"/>
            <a:ext cx="2897928" cy="5634024"/>
          </a:xfrm>
          <a:prstGeom prst="blockArc">
            <a:avLst>
              <a:gd name="adj1" fmla="val 17243698"/>
              <a:gd name="adj2" fmla="val 3410465"/>
              <a:gd name="adj3" fmla="val 0"/>
            </a:avLst>
          </a:prstGeom>
        </p:spPr>
        <p:style>
          <a:lnRef idx="1">
            <a:schemeClr val="accent6">
              <a:hueOff val="0"/>
              <a:satOff val="0"/>
              <a:lumOff val="0"/>
              <a:alphaOff val="0"/>
            </a:schemeClr>
          </a:lnRef>
          <a:fillRef idx="0">
            <a:schemeClr val="accent6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7" name="Group 36"/>
          <p:cNvGrpSpPr/>
          <p:nvPr/>
        </p:nvGrpSpPr>
        <p:grpSpPr>
          <a:xfrm>
            <a:off x="164207" y="1918335"/>
            <a:ext cx="5131946" cy="3691138"/>
            <a:chOff x="-3907" y="1761684"/>
            <a:chExt cx="4537412" cy="2709116"/>
          </a:xfrm>
        </p:grpSpPr>
        <p:sp>
          <p:nvSpPr>
            <p:cNvPr id="39" name="Freeform 38"/>
            <p:cNvSpPr/>
            <p:nvPr/>
          </p:nvSpPr>
          <p:spPr>
            <a:xfrm>
              <a:off x="383274" y="1820592"/>
              <a:ext cx="4150231" cy="471268"/>
            </a:xfrm>
            <a:custGeom>
              <a:avLst/>
              <a:gdLst>
                <a:gd name="connsiteX0" fmla="*/ 0 w 4150231"/>
                <a:gd name="connsiteY0" fmla="*/ 0 h 471268"/>
                <a:gd name="connsiteX1" fmla="*/ 4150231 w 4150231"/>
                <a:gd name="connsiteY1" fmla="*/ 0 h 471268"/>
                <a:gd name="connsiteX2" fmla="*/ 4150231 w 4150231"/>
                <a:gd name="connsiteY2" fmla="*/ 471268 h 471268"/>
                <a:gd name="connsiteX3" fmla="*/ 0 w 4150231"/>
                <a:gd name="connsiteY3" fmla="*/ 471268 h 471268"/>
                <a:gd name="connsiteX4" fmla="*/ 0 w 4150231"/>
                <a:gd name="connsiteY4" fmla="*/ 0 h 47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0231" h="471268">
                  <a:moveTo>
                    <a:pt x="0" y="0"/>
                  </a:moveTo>
                  <a:lnTo>
                    <a:pt x="4150231" y="0"/>
                  </a:lnTo>
                  <a:lnTo>
                    <a:pt x="4150231" y="471268"/>
                  </a:lnTo>
                  <a:lnTo>
                    <a:pt x="0" y="471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B5AC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8884" tIns="36576" rIns="36576" bIns="36576" numCol="1" spcCol="1270" anchor="ctr" anchorCtr="0">
              <a:noAutofit/>
            </a:bodyPr>
            <a:lstStyle/>
            <a:p>
              <a:pPr defTabSz="640080">
                <a:lnSpc>
                  <a:spcPct val="90000"/>
                </a:lnSpc>
                <a:spcAft>
                  <a:spcPct val="35000"/>
                </a:spcAft>
              </a:pPr>
              <a:r>
                <a:rPr lang="en-IN" sz="1260" b="1" dirty="0">
                  <a:solidFill>
                    <a:srgbClr val="33156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Improve customer complaint resolution speed and productivity gain leading to improved customer satisfaction and retention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-3907" y="1761684"/>
              <a:ext cx="681725" cy="589085"/>
            </a:xfrm>
            <a:prstGeom prst="ellipse">
              <a:avLst/>
            </a:prstGeom>
            <a:ln>
              <a:solidFill>
                <a:srgbClr val="A0B5AC"/>
              </a:solidFill>
            </a:ln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Freeform 40"/>
            <p:cNvSpPr/>
            <p:nvPr/>
          </p:nvSpPr>
          <p:spPr>
            <a:xfrm>
              <a:off x="720971" y="2527269"/>
              <a:ext cx="3812533" cy="471268"/>
            </a:xfrm>
            <a:custGeom>
              <a:avLst/>
              <a:gdLst>
                <a:gd name="connsiteX0" fmla="*/ 0 w 3812533"/>
                <a:gd name="connsiteY0" fmla="*/ 0 h 471268"/>
                <a:gd name="connsiteX1" fmla="*/ 3812533 w 3812533"/>
                <a:gd name="connsiteY1" fmla="*/ 0 h 471268"/>
                <a:gd name="connsiteX2" fmla="*/ 3812533 w 3812533"/>
                <a:gd name="connsiteY2" fmla="*/ 471268 h 471268"/>
                <a:gd name="connsiteX3" fmla="*/ 0 w 3812533"/>
                <a:gd name="connsiteY3" fmla="*/ 471268 h 471268"/>
                <a:gd name="connsiteX4" fmla="*/ 0 w 3812533"/>
                <a:gd name="connsiteY4" fmla="*/ 0 h 47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2533" h="471268">
                  <a:moveTo>
                    <a:pt x="0" y="0"/>
                  </a:moveTo>
                  <a:lnTo>
                    <a:pt x="3812533" y="0"/>
                  </a:lnTo>
                  <a:lnTo>
                    <a:pt x="3812533" y="471268"/>
                  </a:lnTo>
                  <a:lnTo>
                    <a:pt x="0" y="4712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1838336"/>
                <a:satOff val="-2557"/>
                <a:lumOff val="-981"/>
                <a:alphaOff val="0"/>
              </a:schemeClr>
            </a:fillRef>
            <a:effectRef idx="2">
              <a:schemeClr val="accent5">
                <a:hueOff val="-1838336"/>
                <a:satOff val="-2557"/>
                <a:lumOff val="-98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8884" tIns="36576" rIns="36576" bIns="36576" numCol="1" spcCol="1270" anchor="ctr" anchorCtr="0">
              <a:noAutofit/>
            </a:bodyPr>
            <a:lstStyle/>
            <a:p>
              <a:pPr defTabSz="640080">
                <a:lnSpc>
                  <a:spcPct val="90000"/>
                </a:lnSpc>
                <a:spcAft>
                  <a:spcPct val="35000"/>
                </a:spcAft>
              </a:pPr>
              <a:r>
                <a:rPr lang="en-IN" sz="1260" b="1" dirty="0">
                  <a:solidFill>
                    <a:srgbClr val="33156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Proactive infrastructure monitoring and alerting leading to optimal use of system resources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280004" y="2468361"/>
              <a:ext cx="735510" cy="589085"/>
            </a:xfrm>
            <a:prstGeom prst="ellipse">
              <a:avLst/>
            </a:prstGeom>
          </p:spPr>
          <p:style>
            <a:lnRef idx="1">
              <a:schemeClr val="accent5">
                <a:hueOff val="-1838336"/>
                <a:satOff val="-2557"/>
                <a:lumOff val="-981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Freeform 42"/>
            <p:cNvSpPr/>
            <p:nvPr/>
          </p:nvSpPr>
          <p:spPr>
            <a:xfrm>
              <a:off x="824617" y="3233946"/>
              <a:ext cx="3708887" cy="471268"/>
            </a:xfrm>
            <a:custGeom>
              <a:avLst/>
              <a:gdLst>
                <a:gd name="connsiteX0" fmla="*/ 0 w 3708887"/>
                <a:gd name="connsiteY0" fmla="*/ 0 h 471268"/>
                <a:gd name="connsiteX1" fmla="*/ 3708887 w 3708887"/>
                <a:gd name="connsiteY1" fmla="*/ 0 h 471268"/>
                <a:gd name="connsiteX2" fmla="*/ 3708887 w 3708887"/>
                <a:gd name="connsiteY2" fmla="*/ 471268 h 471268"/>
                <a:gd name="connsiteX3" fmla="*/ 0 w 3708887"/>
                <a:gd name="connsiteY3" fmla="*/ 471268 h 471268"/>
                <a:gd name="connsiteX4" fmla="*/ 0 w 3708887"/>
                <a:gd name="connsiteY4" fmla="*/ 0 h 47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8887" h="471268">
                  <a:moveTo>
                    <a:pt x="0" y="0"/>
                  </a:moveTo>
                  <a:lnTo>
                    <a:pt x="3708887" y="0"/>
                  </a:lnTo>
                  <a:lnTo>
                    <a:pt x="3708887" y="471268"/>
                  </a:lnTo>
                  <a:lnTo>
                    <a:pt x="0" y="471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D18D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3676672"/>
                <a:satOff val="-5114"/>
                <a:lumOff val="-1961"/>
                <a:alphaOff val="0"/>
              </a:schemeClr>
            </a:fillRef>
            <a:effectRef idx="2">
              <a:schemeClr val="accent5">
                <a:hueOff val="-3676672"/>
                <a:satOff val="-5114"/>
                <a:lumOff val="-196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8884" tIns="36576" rIns="36576" bIns="36576" numCol="1" spcCol="1270" anchor="ctr" anchorCtr="0">
              <a:noAutofit/>
            </a:bodyPr>
            <a:lstStyle/>
            <a:p>
              <a:pPr defTabSz="640080">
                <a:lnSpc>
                  <a:spcPct val="90000"/>
                </a:lnSpc>
                <a:spcAft>
                  <a:spcPct val="35000"/>
                </a:spcAft>
              </a:pPr>
              <a:r>
                <a:rPr lang="en-IN" sz="1260" b="1" dirty="0">
                  <a:solidFill>
                    <a:srgbClr val="33156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Introduced unified lambda architecture platform that manages both streaming real time data and batched data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361526" y="3175038"/>
              <a:ext cx="757633" cy="589085"/>
            </a:xfrm>
            <a:prstGeom prst="ellipse">
              <a:avLst/>
            </a:prstGeom>
            <a:ln>
              <a:solidFill>
                <a:srgbClr val="F4D18D"/>
              </a:solidFill>
            </a:ln>
          </p:spPr>
          <p:style>
            <a:lnRef idx="1">
              <a:schemeClr val="accent5">
                <a:hueOff val="-3676672"/>
                <a:satOff val="-5114"/>
                <a:lumOff val="-1961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Freeform 44"/>
            <p:cNvSpPr/>
            <p:nvPr/>
          </p:nvSpPr>
          <p:spPr>
            <a:xfrm>
              <a:off x="720971" y="3940623"/>
              <a:ext cx="3812533" cy="471268"/>
            </a:xfrm>
            <a:custGeom>
              <a:avLst/>
              <a:gdLst>
                <a:gd name="connsiteX0" fmla="*/ 0 w 3812533"/>
                <a:gd name="connsiteY0" fmla="*/ 0 h 471268"/>
                <a:gd name="connsiteX1" fmla="*/ 3812533 w 3812533"/>
                <a:gd name="connsiteY1" fmla="*/ 0 h 471268"/>
                <a:gd name="connsiteX2" fmla="*/ 3812533 w 3812533"/>
                <a:gd name="connsiteY2" fmla="*/ 471268 h 471268"/>
                <a:gd name="connsiteX3" fmla="*/ 0 w 3812533"/>
                <a:gd name="connsiteY3" fmla="*/ 471268 h 471268"/>
                <a:gd name="connsiteX4" fmla="*/ 0 w 3812533"/>
                <a:gd name="connsiteY4" fmla="*/ 0 h 47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2533" h="471268">
                  <a:moveTo>
                    <a:pt x="0" y="0"/>
                  </a:moveTo>
                  <a:lnTo>
                    <a:pt x="3812533" y="0"/>
                  </a:lnTo>
                  <a:lnTo>
                    <a:pt x="3812533" y="471268"/>
                  </a:lnTo>
                  <a:lnTo>
                    <a:pt x="0" y="471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07E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5515009"/>
                <a:satOff val="-7671"/>
                <a:lumOff val="-2942"/>
                <a:alphaOff val="0"/>
              </a:schemeClr>
            </a:fillRef>
            <a:effectRef idx="2">
              <a:schemeClr val="accent5">
                <a:hueOff val="-5515009"/>
                <a:satOff val="-7671"/>
                <a:lumOff val="-294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8884" tIns="36576" rIns="36576" bIns="36576" numCol="1" spcCol="1270" anchor="ctr" anchorCtr="0">
              <a:noAutofit/>
            </a:bodyPr>
            <a:lstStyle/>
            <a:p>
              <a:pPr defTabSz="640080">
                <a:lnSpc>
                  <a:spcPct val="90000"/>
                </a:lnSpc>
                <a:spcAft>
                  <a:spcPct val="35000"/>
                </a:spcAft>
              </a:pPr>
              <a:r>
                <a:rPr lang="en-IN" sz="1260" b="1" dirty="0">
                  <a:solidFill>
                    <a:srgbClr val="33156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Linearly scalable systems architecture with proactive operational and business monitoring and  alerts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280004" y="3881715"/>
              <a:ext cx="735510" cy="589085"/>
            </a:xfrm>
            <a:prstGeom prst="ellipse">
              <a:avLst/>
            </a:prstGeom>
            <a:ln>
              <a:solidFill>
                <a:srgbClr val="DBD07E"/>
              </a:solidFill>
            </a:ln>
          </p:spPr>
          <p:style>
            <a:lnRef idx="1">
              <a:schemeClr val="accent5">
                <a:hueOff val="-5515009"/>
                <a:satOff val="-7671"/>
                <a:lumOff val="-2942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621721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5440205" y="1475791"/>
            <a:ext cx="6751795" cy="503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7" y="263067"/>
            <a:ext cx="11860733" cy="698853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MIGRATING FROM ENTERPRISE WAREHOUSE TO BIGDATA</a:t>
            </a:r>
            <a:br>
              <a:rPr lang="en-US" dirty="0"/>
            </a:br>
            <a:r>
              <a:rPr lang="en-US" dirty="0"/>
              <a:t>AUDIENCE MEASUREMENT</a:t>
            </a:r>
            <a:endParaRPr lang="en-IN" dirty="0"/>
          </a:p>
        </p:txBody>
      </p:sp>
      <p:grpSp>
        <p:nvGrpSpPr>
          <p:cNvPr id="11" name="Group 10"/>
          <p:cNvGrpSpPr/>
          <p:nvPr/>
        </p:nvGrpSpPr>
        <p:grpSpPr>
          <a:xfrm>
            <a:off x="-5081416" y="1117741"/>
            <a:ext cx="10521622" cy="6091512"/>
            <a:chOff x="-4234513" y="931451"/>
            <a:chExt cx="8768018" cy="5076260"/>
          </a:xfrm>
        </p:grpSpPr>
        <p:sp>
          <p:nvSpPr>
            <p:cNvPr id="12" name="Block Arc 11"/>
            <p:cNvSpPr/>
            <p:nvPr/>
          </p:nvSpPr>
          <p:spPr>
            <a:xfrm>
              <a:off x="-4234513" y="931451"/>
              <a:ext cx="5076260" cy="5076260"/>
            </a:xfrm>
            <a:prstGeom prst="blockArc">
              <a:avLst>
                <a:gd name="adj1" fmla="val 18900000"/>
                <a:gd name="adj2" fmla="val 2700000"/>
                <a:gd name="adj3" fmla="val 426"/>
              </a:avLst>
            </a:prstGeom>
          </p:spPr>
          <p:style>
            <a:lnRef idx="1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383274" y="1820592"/>
              <a:ext cx="4150231" cy="471268"/>
            </a:xfrm>
            <a:custGeom>
              <a:avLst/>
              <a:gdLst>
                <a:gd name="connsiteX0" fmla="*/ 0 w 4150231"/>
                <a:gd name="connsiteY0" fmla="*/ 0 h 471268"/>
                <a:gd name="connsiteX1" fmla="*/ 4150231 w 4150231"/>
                <a:gd name="connsiteY1" fmla="*/ 0 h 471268"/>
                <a:gd name="connsiteX2" fmla="*/ 4150231 w 4150231"/>
                <a:gd name="connsiteY2" fmla="*/ 471268 h 471268"/>
                <a:gd name="connsiteX3" fmla="*/ 0 w 4150231"/>
                <a:gd name="connsiteY3" fmla="*/ 471268 h 471268"/>
                <a:gd name="connsiteX4" fmla="*/ 0 w 4150231"/>
                <a:gd name="connsiteY4" fmla="*/ 0 h 47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0231" h="471268">
                  <a:moveTo>
                    <a:pt x="0" y="0"/>
                  </a:moveTo>
                  <a:lnTo>
                    <a:pt x="4150231" y="0"/>
                  </a:lnTo>
                  <a:lnTo>
                    <a:pt x="4150231" y="471268"/>
                  </a:lnTo>
                  <a:lnTo>
                    <a:pt x="0" y="471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B5AC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8884" tIns="36576" rIns="36576" bIns="36576" numCol="1" spcCol="1270" anchor="ctr" anchorCtr="0">
              <a:noAutofit/>
            </a:bodyPr>
            <a:lstStyle/>
            <a:p>
              <a:pPr defTabSz="64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60" b="1" dirty="0">
                  <a:solidFill>
                    <a:srgbClr val="33156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Streamlined and unified lambda architecture platform that manages both streaming real time data and batched data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88731" y="1761684"/>
              <a:ext cx="589085" cy="589085"/>
            </a:xfrm>
            <a:prstGeom prst="ellipse">
              <a:avLst/>
            </a:prstGeom>
            <a:ln>
              <a:solidFill>
                <a:srgbClr val="A0B5AC"/>
              </a:solidFill>
            </a:ln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720971" y="2527269"/>
              <a:ext cx="3812533" cy="471268"/>
            </a:xfrm>
            <a:custGeom>
              <a:avLst/>
              <a:gdLst>
                <a:gd name="connsiteX0" fmla="*/ 0 w 3812533"/>
                <a:gd name="connsiteY0" fmla="*/ 0 h 471268"/>
                <a:gd name="connsiteX1" fmla="*/ 3812533 w 3812533"/>
                <a:gd name="connsiteY1" fmla="*/ 0 h 471268"/>
                <a:gd name="connsiteX2" fmla="*/ 3812533 w 3812533"/>
                <a:gd name="connsiteY2" fmla="*/ 471268 h 471268"/>
                <a:gd name="connsiteX3" fmla="*/ 0 w 3812533"/>
                <a:gd name="connsiteY3" fmla="*/ 471268 h 471268"/>
                <a:gd name="connsiteX4" fmla="*/ 0 w 3812533"/>
                <a:gd name="connsiteY4" fmla="*/ 0 h 47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2533" h="471268">
                  <a:moveTo>
                    <a:pt x="0" y="0"/>
                  </a:moveTo>
                  <a:lnTo>
                    <a:pt x="3812533" y="0"/>
                  </a:lnTo>
                  <a:lnTo>
                    <a:pt x="3812533" y="471268"/>
                  </a:lnTo>
                  <a:lnTo>
                    <a:pt x="0" y="4712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1838336"/>
                <a:satOff val="-2557"/>
                <a:lumOff val="-981"/>
                <a:alphaOff val="0"/>
              </a:schemeClr>
            </a:fillRef>
            <a:effectRef idx="2">
              <a:schemeClr val="accent5">
                <a:hueOff val="-1838336"/>
                <a:satOff val="-2557"/>
                <a:lumOff val="-98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8884" tIns="36576" rIns="36576" bIns="36576" numCol="1" spcCol="1270" anchor="ctr" anchorCtr="0">
              <a:noAutofit/>
            </a:bodyPr>
            <a:lstStyle/>
            <a:p>
              <a:pPr defTabSz="64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60" b="1" dirty="0">
                  <a:solidFill>
                    <a:srgbClr val="33156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Linearly scalable systems architecture with proactive operational and business monitoring and  alerts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426428" y="2468361"/>
              <a:ext cx="589085" cy="589085"/>
            </a:xfrm>
            <a:prstGeom prst="ellipse">
              <a:avLst/>
            </a:prstGeom>
          </p:spPr>
          <p:style>
            <a:lnRef idx="1">
              <a:schemeClr val="accent5">
                <a:hueOff val="-1838336"/>
                <a:satOff val="-2557"/>
                <a:lumOff val="-981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16"/>
            <p:cNvSpPr/>
            <p:nvPr/>
          </p:nvSpPr>
          <p:spPr>
            <a:xfrm>
              <a:off x="824617" y="3233946"/>
              <a:ext cx="3708887" cy="471268"/>
            </a:xfrm>
            <a:custGeom>
              <a:avLst/>
              <a:gdLst>
                <a:gd name="connsiteX0" fmla="*/ 0 w 3708887"/>
                <a:gd name="connsiteY0" fmla="*/ 0 h 471268"/>
                <a:gd name="connsiteX1" fmla="*/ 3708887 w 3708887"/>
                <a:gd name="connsiteY1" fmla="*/ 0 h 471268"/>
                <a:gd name="connsiteX2" fmla="*/ 3708887 w 3708887"/>
                <a:gd name="connsiteY2" fmla="*/ 471268 h 471268"/>
                <a:gd name="connsiteX3" fmla="*/ 0 w 3708887"/>
                <a:gd name="connsiteY3" fmla="*/ 471268 h 471268"/>
                <a:gd name="connsiteX4" fmla="*/ 0 w 3708887"/>
                <a:gd name="connsiteY4" fmla="*/ 0 h 47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8887" h="471268">
                  <a:moveTo>
                    <a:pt x="0" y="0"/>
                  </a:moveTo>
                  <a:lnTo>
                    <a:pt x="3708887" y="0"/>
                  </a:lnTo>
                  <a:lnTo>
                    <a:pt x="3708887" y="471268"/>
                  </a:lnTo>
                  <a:lnTo>
                    <a:pt x="0" y="471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D18D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3676672"/>
                <a:satOff val="-5114"/>
                <a:lumOff val="-1961"/>
                <a:alphaOff val="0"/>
              </a:schemeClr>
            </a:fillRef>
            <a:effectRef idx="2">
              <a:schemeClr val="accent5">
                <a:hueOff val="-3676672"/>
                <a:satOff val="-5114"/>
                <a:lumOff val="-196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8884" tIns="36576" rIns="36576" bIns="36576" numCol="1" spcCol="1270" anchor="ctr" anchorCtr="0">
              <a:noAutofit/>
            </a:bodyPr>
            <a:lstStyle/>
            <a:p>
              <a:pPr defTabSz="64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60" b="1" dirty="0">
                  <a:solidFill>
                    <a:srgbClr val="33156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Major cost savings by retiring multiple disparate systems and licenses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530074" y="3175038"/>
              <a:ext cx="589085" cy="589085"/>
            </a:xfrm>
            <a:prstGeom prst="ellipse">
              <a:avLst/>
            </a:prstGeom>
            <a:ln>
              <a:solidFill>
                <a:srgbClr val="F4D18D"/>
              </a:solidFill>
            </a:ln>
          </p:spPr>
          <p:style>
            <a:lnRef idx="1">
              <a:schemeClr val="accent5">
                <a:hueOff val="-3676672"/>
                <a:satOff val="-5114"/>
                <a:lumOff val="-1961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8"/>
            <p:cNvSpPr/>
            <p:nvPr/>
          </p:nvSpPr>
          <p:spPr>
            <a:xfrm>
              <a:off x="720971" y="3940623"/>
              <a:ext cx="3812533" cy="471268"/>
            </a:xfrm>
            <a:custGeom>
              <a:avLst/>
              <a:gdLst>
                <a:gd name="connsiteX0" fmla="*/ 0 w 3812533"/>
                <a:gd name="connsiteY0" fmla="*/ 0 h 471268"/>
                <a:gd name="connsiteX1" fmla="*/ 3812533 w 3812533"/>
                <a:gd name="connsiteY1" fmla="*/ 0 h 471268"/>
                <a:gd name="connsiteX2" fmla="*/ 3812533 w 3812533"/>
                <a:gd name="connsiteY2" fmla="*/ 471268 h 471268"/>
                <a:gd name="connsiteX3" fmla="*/ 0 w 3812533"/>
                <a:gd name="connsiteY3" fmla="*/ 471268 h 471268"/>
                <a:gd name="connsiteX4" fmla="*/ 0 w 3812533"/>
                <a:gd name="connsiteY4" fmla="*/ 0 h 47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2533" h="471268">
                  <a:moveTo>
                    <a:pt x="0" y="0"/>
                  </a:moveTo>
                  <a:lnTo>
                    <a:pt x="3812533" y="0"/>
                  </a:lnTo>
                  <a:lnTo>
                    <a:pt x="3812533" y="471268"/>
                  </a:lnTo>
                  <a:lnTo>
                    <a:pt x="0" y="471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07E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5515009"/>
                <a:satOff val="-7671"/>
                <a:lumOff val="-2942"/>
                <a:alphaOff val="0"/>
              </a:schemeClr>
            </a:fillRef>
            <a:effectRef idx="2">
              <a:schemeClr val="accent5">
                <a:hueOff val="-5515009"/>
                <a:satOff val="-7671"/>
                <a:lumOff val="-294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8884" tIns="36576" rIns="36576" bIns="36576" numCol="1" spcCol="1270" anchor="ctr" anchorCtr="0">
              <a:noAutofit/>
            </a:bodyPr>
            <a:lstStyle/>
            <a:p>
              <a:pPr defTabSz="64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60" b="1" dirty="0">
                  <a:solidFill>
                    <a:srgbClr val="33156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Shared storage and compute environment across different business divisions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426428" y="3881715"/>
              <a:ext cx="589085" cy="589085"/>
            </a:xfrm>
            <a:prstGeom prst="ellipse">
              <a:avLst/>
            </a:prstGeom>
            <a:ln>
              <a:solidFill>
                <a:srgbClr val="DBD07E"/>
              </a:solidFill>
            </a:ln>
          </p:spPr>
          <p:style>
            <a:lnRef idx="1">
              <a:schemeClr val="accent5">
                <a:hueOff val="-5515009"/>
                <a:satOff val="-7671"/>
                <a:lumOff val="-2942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383274" y="4647300"/>
              <a:ext cx="4150231" cy="471268"/>
            </a:xfrm>
            <a:custGeom>
              <a:avLst/>
              <a:gdLst>
                <a:gd name="connsiteX0" fmla="*/ 0 w 4150231"/>
                <a:gd name="connsiteY0" fmla="*/ 0 h 471268"/>
                <a:gd name="connsiteX1" fmla="*/ 4150231 w 4150231"/>
                <a:gd name="connsiteY1" fmla="*/ 0 h 471268"/>
                <a:gd name="connsiteX2" fmla="*/ 4150231 w 4150231"/>
                <a:gd name="connsiteY2" fmla="*/ 471268 h 471268"/>
                <a:gd name="connsiteX3" fmla="*/ 0 w 4150231"/>
                <a:gd name="connsiteY3" fmla="*/ 471268 h 471268"/>
                <a:gd name="connsiteX4" fmla="*/ 0 w 4150231"/>
                <a:gd name="connsiteY4" fmla="*/ 0 h 47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0231" h="471268">
                  <a:moveTo>
                    <a:pt x="0" y="0"/>
                  </a:moveTo>
                  <a:lnTo>
                    <a:pt x="4150231" y="0"/>
                  </a:lnTo>
                  <a:lnTo>
                    <a:pt x="4150231" y="471268"/>
                  </a:lnTo>
                  <a:lnTo>
                    <a:pt x="0" y="471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9998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7353344"/>
                <a:satOff val="-10228"/>
                <a:lumOff val="-3922"/>
                <a:alphaOff val="0"/>
              </a:schemeClr>
            </a:fillRef>
            <a:effectRef idx="2">
              <a:schemeClr val="accent5">
                <a:hueOff val="-7353344"/>
                <a:satOff val="-10228"/>
                <a:lumOff val="-392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8884" tIns="36576" rIns="36576" bIns="36576" numCol="1" spcCol="1270" anchor="ctr" anchorCtr="0">
              <a:noAutofit/>
            </a:bodyPr>
            <a:lstStyle/>
            <a:p>
              <a:pPr defTabSz="64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60" b="1" dirty="0">
                  <a:solidFill>
                    <a:srgbClr val="33156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Secure data storage and role based access 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88731" y="4588392"/>
              <a:ext cx="589085" cy="589085"/>
            </a:xfrm>
            <a:prstGeom prst="ellipse">
              <a:avLst/>
            </a:prstGeom>
            <a:ln>
              <a:solidFill>
                <a:srgbClr val="EF9998"/>
              </a:solidFill>
            </a:ln>
          </p:spPr>
          <p:style>
            <a:lnRef idx="1">
              <a:schemeClr val="accent5">
                <a:hueOff val="-7353344"/>
                <a:satOff val="-10228"/>
                <a:lumOff val="-3922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5" name="TextBox 4"/>
          <p:cNvSpPr txBox="1"/>
          <p:nvPr/>
        </p:nvSpPr>
        <p:spPr>
          <a:xfrm>
            <a:off x="1308545" y="1435120"/>
            <a:ext cx="23986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 and Highlights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63" y="1592086"/>
            <a:ext cx="25863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10" name="Content Placeholder 2"/>
          <p:cNvSpPr>
            <a:spLocks noGrp="1"/>
          </p:cNvSpPr>
          <p:nvPr/>
        </p:nvSpPr>
        <p:spPr>
          <a:xfrm>
            <a:off x="5793656" y="2114021"/>
            <a:ext cx="6181690" cy="2322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40" dirty="0">
                <a:solidFill>
                  <a:srgbClr val="3315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Overtaxed existing infrastructure that does not scale gracefully.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40" dirty="0">
                <a:solidFill>
                  <a:srgbClr val="3315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Upgrade existing warehouse systems to a more sustainable, economically viable and horizontally scalable platform.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40" dirty="0">
                <a:solidFill>
                  <a:srgbClr val="3315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data flow from disparate systems, including but not limited to some of the following: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40" dirty="0">
                <a:solidFill>
                  <a:srgbClr val="3315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Set-top box data (Primary source, streaming).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40" dirty="0">
                <a:solidFill>
                  <a:srgbClr val="3315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systems such as routers, switches, boosters, splitters etc. (batch)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40" dirty="0">
                <a:solidFill>
                  <a:srgbClr val="3315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facing websites. (streaming)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40" dirty="0">
                <a:solidFill>
                  <a:srgbClr val="3315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IVR call system calls. (streaming)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40" dirty="0">
                <a:solidFill>
                  <a:srgbClr val="3315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feeds (batch)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40" dirty="0">
                <a:solidFill>
                  <a:srgbClr val="3315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Ticketing system etc. (streaming)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40" dirty="0">
                <a:solidFill>
                  <a:srgbClr val="3315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tools, layers and technologies on existing system, all typically grown through evolutionary architecture</a:t>
            </a:r>
          </a:p>
          <a:p>
            <a:pPr>
              <a:spcBef>
                <a:spcPts val="0"/>
              </a:spcBef>
            </a:pPr>
            <a:endParaRPr lang="en-US" sz="1440" dirty="0">
              <a:solidFill>
                <a:srgbClr val="3315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1440" dirty="0">
              <a:solidFill>
                <a:srgbClr val="3315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1440" dirty="0">
              <a:solidFill>
                <a:srgbClr val="3315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1440" dirty="0">
              <a:solidFill>
                <a:srgbClr val="3315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037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5540807" y="1589881"/>
            <a:ext cx="6603476" cy="14496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IN" sz="1260" b="1" dirty="0">
                <a:latin typeface="Gisha" panose="020B0502040204020203" pitchFamily="34" charset="-79"/>
                <a:cs typeface="Gisha" panose="020B0502040204020203" pitchFamily="34" charset="-79"/>
              </a:rPr>
              <a:t>Challenges</a:t>
            </a:r>
          </a:p>
          <a:p>
            <a:endParaRPr lang="en-IN" sz="126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endParaRPr lang="en-IN" sz="126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endParaRPr lang="en-IN" sz="126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endParaRPr lang="en-IN" sz="126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endParaRPr lang="en-IN" sz="1260" b="1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endParaRPr lang="en-IN" sz="1260" b="1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21009" y="2864245"/>
            <a:ext cx="6600712" cy="1584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200" dirty="0">
                <a:solidFill>
                  <a:srgbClr val="3315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provided</a:t>
            </a:r>
          </a:p>
        </p:txBody>
      </p:sp>
      <p:pic>
        <p:nvPicPr>
          <p:cNvPr id="8194" name="Picture 2" descr="http://www.indianpowercords.com/images/products/wiresCables/wireandcables3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"/>
          <a:stretch/>
        </p:blipFill>
        <p:spPr bwMode="auto">
          <a:xfrm>
            <a:off x="-1" y="1107583"/>
            <a:ext cx="5591289" cy="546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60120" y="208791"/>
            <a:ext cx="113957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altLang="en-US" sz="2800" dirty="0">
                <a:solidFill>
                  <a:schemeClr val="bg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Helvetica Neue" charset="0"/>
              </a:rPr>
              <a:t>Big Data – Enterprise Data Lake for </a:t>
            </a:r>
            <a:r>
              <a:rPr lang="en-US" sz="2800" spc="-20" dirty="0">
                <a:solidFill>
                  <a:srgbClr val="FFFFFF"/>
                </a:solidFill>
                <a:cs typeface="Calibri"/>
              </a:rPr>
              <a:t>Altice (Formerly Cablevision)</a:t>
            </a:r>
            <a:endParaRPr lang="en-IN" altLang="en-US" sz="2800" dirty="0">
              <a:solidFill>
                <a:schemeClr val="bg1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Helvetica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80403" y="1839376"/>
            <a:ext cx="6591798" cy="108952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Hadoop cluster conceptualization, design, implementation and maintenance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Migration from existing traditional DWH (Netezza) environment to Hadoop environment. From Data to Process to Job. This effort was to support growing data for Audience Measurement analytics.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Creation of centralized data ingestion platform (EPN), that is able to scale to 150k events / second, as well as serve as a platform for batch ingest &amp; processing. </a:t>
            </a:r>
          </a:p>
          <a:p>
            <a:pPr algn="l"/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30" name="Isosceles Triangle 29"/>
          <p:cNvSpPr/>
          <p:nvPr/>
        </p:nvSpPr>
        <p:spPr>
          <a:xfrm rot="16200000">
            <a:off x="4599274" y="1944350"/>
            <a:ext cx="1314473" cy="568589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l"/>
            <a:endParaRPr lang="en-IN" sz="126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60604" y="3078829"/>
            <a:ext cx="6631396" cy="125572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Evangelize, analyze, conceptualize, design and setup of big data environment.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Planning and migration of data and jobs from enterprise data-warehouse platform (Netezza) to Hadoop ecosystem (Pivotal XD HAWQ)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Integration with platform for centralized data collection and aggregation at scale in near real time from varied sources and formats. This layer is known as EPN (Event Processing Network)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The first tow applications that went live using this were E2E (End to End Ticketing System) for CRM and Outage communication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12888" y="4376070"/>
            <a:ext cx="6608833" cy="14496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numCol="2">
            <a:spAutoFit/>
          </a:bodyPr>
          <a:lstStyle/>
          <a:p>
            <a:pPr algn="l"/>
            <a:r>
              <a:rPr lang="en-IN" sz="1260" b="1" dirty="0">
                <a:latin typeface="Arial" panose="020B0604020202020204" pitchFamily="34" charset="0"/>
                <a:cs typeface="Arial" panose="020B0604020202020204" pitchFamily="34" charset="0"/>
              </a:rPr>
              <a:t>Technology Used</a:t>
            </a:r>
          </a:p>
          <a:p>
            <a:pPr algn="l"/>
            <a:endParaRPr lang="en-IN" sz="126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IN" sz="126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IN" sz="126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IN" sz="126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IN" sz="126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126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endParaRPr lang="en-IN" sz="126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IN" sz="126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IN" sz="108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IN" sz="108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Isosceles Triangle 23"/>
          <p:cNvSpPr/>
          <p:nvPr/>
        </p:nvSpPr>
        <p:spPr>
          <a:xfrm rot="16200000">
            <a:off x="4515029" y="4799919"/>
            <a:ext cx="1482967" cy="568589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l"/>
            <a:endParaRPr lang="en-IN" sz="126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4252" y="4643344"/>
            <a:ext cx="6526378" cy="1421928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Operating System  -  RHEL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Platform – Pivotal XD Hadoop, Pivotal Hawq, MapR, Data virtualization (Denodo/Cisco)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Ingest tools – Storm, Spring XD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In-memory systems – Redis, Kafka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endParaRPr lang="en-IN" sz="108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endParaRPr lang="en-IN" sz="108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endParaRPr lang="en-IN" sz="108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Languages  -  Java, Shell, Python, pig latin script, SQL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Databases – HBase, Pivotal HAWQ, Netezza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Analytics, aggregation and Reporting – Storm, Hawq, Microstrategy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080" dirty="0">
                <a:latin typeface="Arial" panose="020B0604020202020204" pitchFamily="34" charset="0"/>
                <a:cs typeface="Arial" panose="020B0604020202020204" pitchFamily="34" charset="0"/>
              </a:rPr>
              <a:t>Deployment – In house data center with AWS DR (POC)</a:t>
            </a:r>
          </a:p>
        </p:txBody>
      </p:sp>
      <p:sp>
        <p:nvSpPr>
          <p:cNvPr id="15" name="Isosceles Triangle 14"/>
          <p:cNvSpPr/>
          <p:nvPr/>
        </p:nvSpPr>
        <p:spPr>
          <a:xfrm rot="16200000">
            <a:off x="4489352" y="3319192"/>
            <a:ext cx="1478483" cy="568589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l"/>
            <a:endParaRPr lang="en-IN" sz="126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87366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87" y="1326524"/>
            <a:ext cx="9937980" cy="5153409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1988748" y="197160"/>
            <a:ext cx="9464112" cy="627864"/>
          </a:xfrm>
          <a:prstGeom prst="rect">
            <a:avLst/>
          </a:prstGeom>
        </p:spPr>
        <p:txBody>
          <a:bodyPr vert="horz"/>
          <a:lstStyle>
            <a:lvl1pPr marL="79375" indent="-79375" eaLnBrk="0" hangingPunct="0">
              <a:defRPr sz="2800" b="1">
                <a:solidFill>
                  <a:srgbClr val="282973"/>
                </a:solidFill>
                <a:latin typeface="Agency FB" panose="020B0503020202020204" pitchFamily="34" charset="0"/>
                <a:ea typeface="ヒラギノ角ゴ ProN W3" charset="-128"/>
                <a:cs typeface="+mj-cs"/>
                <a:sym typeface="Arial Bold" panose="020B0704020202020204" pitchFamily="34" charset="0"/>
              </a:defRPr>
            </a:lvl1pPr>
            <a:lvl2pPr marL="79375" indent="-79375" algn="l" eaLnBrk="0" hangingPunct="0"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2pPr>
            <a:lvl3pPr marL="79375" indent="-79375" algn="l" eaLnBrk="0" hangingPunct="0"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3pPr>
            <a:lvl4pPr marL="79375" indent="-79375" algn="l" eaLnBrk="0" hangingPunct="0"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4pPr>
            <a:lvl5pPr marL="79375" indent="-79375" algn="l" eaLnBrk="0" hangingPunct="0"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5pPr>
            <a:lvl6pPr marL="536575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6pPr>
            <a:lvl7pPr marL="993775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7pPr>
            <a:lvl8pPr marL="1450975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8pPr>
            <a:lvl9pPr marL="1908175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9pPr>
          </a:lstStyle>
          <a:p>
            <a:r>
              <a:rPr lang="en-IN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Data Technologies - </a:t>
            </a:r>
            <a:r>
              <a:rPr lang="en-US" spc="-20" dirty="0">
                <a:solidFill>
                  <a:srgbClr val="FFFFFF"/>
                </a:solidFill>
                <a:latin typeface="Calibri"/>
                <a:cs typeface="Calibri"/>
              </a:rPr>
              <a:t>Altice (Formerly Cablevision)</a:t>
            </a:r>
            <a:endParaRPr lang="en-IN" b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56394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2804" y="232261"/>
            <a:ext cx="11555730" cy="608885"/>
          </a:xfrm>
          <a:prstGeom prst="rect">
            <a:avLst/>
          </a:prstGeom>
        </p:spPr>
        <p:txBody>
          <a:bodyPr vert="horz"/>
          <a:lstStyle>
            <a:lvl1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+mj-lt"/>
                <a:ea typeface="+mj-ea"/>
                <a:cs typeface="+mj-cs"/>
                <a:sym typeface="Arial Bold" panose="020B0704020202020204" pitchFamily="34" charset="0"/>
              </a:defRPr>
            </a:lvl1pPr>
            <a:lvl2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2pPr>
            <a:lvl3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3pPr>
            <a:lvl4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4pPr>
            <a:lvl5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5pPr>
            <a:lvl6pPr marL="5365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6pPr>
            <a:lvl7pPr marL="9937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7pPr>
            <a:lvl8pPr marL="14509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8pPr>
            <a:lvl9pPr marL="19081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9pPr>
          </a:lstStyle>
          <a:p>
            <a:pPr algn="ctr"/>
            <a:r>
              <a:rPr lang="en-IN" altLang="en-US" sz="2800" dirty="0">
                <a:solidFill>
                  <a:schemeClr val="bg1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Inferential Analysis and Predictive Analytics – Battery Manufacturer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837040" y="1330319"/>
            <a:ext cx="2011680" cy="10058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Business Discovery</a:t>
            </a:r>
          </a:p>
        </p:txBody>
      </p:sp>
      <p:sp>
        <p:nvSpPr>
          <p:cNvPr id="4" name="Oval 3"/>
          <p:cNvSpPr/>
          <p:nvPr/>
        </p:nvSpPr>
        <p:spPr>
          <a:xfrm>
            <a:off x="1465418" y="1147439"/>
            <a:ext cx="365760" cy="36576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IN" sz="2160" b="1" dirty="0">
              <a:latin typeface="Arial Narrow" panose="020B060602020203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837040" y="2655133"/>
            <a:ext cx="2011680" cy="12801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Inferential studies and Feature Engineering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19686" y="4342914"/>
            <a:ext cx="2046389" cy="10058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Model building and deployment</a:t>
            </a:r>
            <a:r>
              <a:rPr lang="en-IN" sz="1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150597" y="1305075"/>
            <a:ext cx="5943600" cy="100584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 of critical variables and data trails through constant engagement with Midtronics business teams.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50597" y="4300258"/>
            <a:ext cx="5943600" cy="104849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2" rtlCol="0" anchor="ctr"/>
          <a:lstStyle/>
          <a:p>
            <a:pPr algn="l"/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Models 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Selection and training( From LR, SVM, NB, RF etc.)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fine tuning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Baseline metrics 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deployment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150597" y="2538435"/>
            <a:ext cx="5943600" cy="159913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IN" sz="144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97362" y="2629874"/>
            <a:ext cx="3108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 analysis of variables over time from the perspective of  SOH and SOC of batteries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Inter-relationship between variables. 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9557" y="2611403"/>
            <a:ext cx="274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Adequacy and sufficiency of available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engineering of  variables.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/>
          <p:cNvCxnSpPr>
            <a:stCxn id="3" idx="2"/>
            <a:endCxn id="5" idx="0"/>
          </p:cNvCxnSpPr>
          <p:nvPr/>
        </p:nvCxnSpPr>
        <p:spPr>
          <a:xfrm>
            <a:off x="2842880" y="2336159"/>
            <a:ext cx="0" cy="3189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2"/>
            <a:endCxn id="6" idx="0"/>
          </p:cNvCxnSpPr>
          <p:nvPr/>
        </p:nvCxnSpPr>
        <p:spPr>
          <a:xfrm>
            <a:off x="2842880" y="3935293"/>
            <a:ext cx="1" cy="4076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1453926" y="2497600"/>
            <a:ext cx="365760" cy="36576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IN" sz="2160" b="1" dirty="0">
              <a:latin typeface="Arial Narrow" panose="020B060602020203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453926" y="4166844"/>
            <a:ext cx="365760" cy="36576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IN" sz="2160" b="1" dirty="0">
              <a:latin typeface="Arial Narrow" panose="020B0606020202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80049" y="1126818"/>
            <a:ext cx="23799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60" b="1" dirty="0">
                <a:solidFill>
                  <a:schemeClr val="bg1"/>
                </a:solidFill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80049" y="2417961"/>
            <a:ext cx="23799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60" b="1" dirty="0">
                <a:solidFill>
                  <a:schemeClr val="bg1"/>
                </a:solidFill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80049" y="4093616"/>
            <a:ext cx="23799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60" b="1" dirty="0">
                <a:solidFill>
                  <a:schemeClr val="bg1"/>
                </a:solidFill>
                <a:latin typeface="Arial Narrow" panose="020B0606020202030204" pitchFamily="34" charset="0"/>
              </a:rPr>
              <a:t>3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1489286" y="5597588"/>
            <a:ext cx="8864473" cy="4029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algn="ctr" defTabSz="109728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  <a:sym typeface="Gill Sans" charset="0"/>
              </a:rPr>
              <a:t>Predict battery failures.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570268" y="6206289"/>
            <a:ext cx="10800803" cy="402920"/>
          </a:xfrm>
          <a:prstGeom prst="round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algn="ctr" defTabSz="1097280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  <a:sym typeface="Gill Sans" charset="0"/>
              </a:rPr>
              <a:t>SOH : State of health, SOC : State of Charge , LR : Logistic Regression, SVM : Support Vector Machine, NB : Naïve Bayes , RF : Random Forest</a:t>
            </a:r>
          </a:p>
        </p:txBody>
      </p:sp>
    </p:spTree>
    <p:extLst>
      <p:ext uri="{BB962C8B-B14F-4D97-AF65-F5344CB8AC3E}">
        <p14:creationId xmlns:p14="http://schemas.microsoft.com/office/powerpoint/2010/main" val="106277912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963" y="144259"/>
            <a:ext cx="10515600" cy="698853"/>
          </a:xfrm>
        </p:spPr>
        <p:txBody>
          <a:bodyPr/>
          <a:lstStyle/>
          <a:p>
            <a:r>
              <a:rPr lang="en-IN" dirty="0"/>
              <a:t>Our Services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968"/>
            <a:ext cx="12167853" cy="552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78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40030" y="246793"/>
            <a:ext cx="11578590" cy="608885"/>
          </a:xfrm>
          <a:prstGeom prst="rect">
            <a:avLst/>
          </a:prstGeom>
        </p:spPr>
        <p:txBody>
          <a:bodyPr vert="horz"/>
          <a:lstStyle>
            <a:lvl1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+mj-lt"/>
                <a:ea typeface="+mj-ea"/>
                <a:cs typeface="+mj-cs"/>
                <a:sym typeface="Arial Bold" panose="020B0704020202020204" pitchFamily="34" charset="0"/>
              </a:defRPr>
            </a:lvl1pPr>
            <a:lvl2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2pPr>
            <a:lvl3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3pPr>
            <a:lvl4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4pPr>
            <a:lvl5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5pPr>
            <a:lvl6pPr marL="5365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6pPr>
            <a:lvl7pPr marL="9937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7pPr>
            <a:lvl8pPr marL="14509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8pPr>
            <a:lvl9pPr marL="19081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9pPr>
          </a:lstStyle>
          <a:p>
            <a:pPr algn="ctr"/>
            <a:r>
              <a:rPr lang="en-IN" altLang="en-US" sz="2800" dirty="0">
                <a:solidFill>
                  <a:schemeClr val="bg1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Inferential Analysis and Predictive Analytics for School District, TX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837040" y="1330319"/>
            <a:ext cx="2011680" cy="10058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Business Discovery</a:t>
            </a:r>
          </a:p>
        </p:txBody>
      </p:sp>
      <p:sp>
        <p:nvSpPr>
          <p:cNvPr id="4" name="Oval 3"/>
          <p:cNvSpPr/>
          <p:nvPr/>
        </p:nvSpPr>
        <p:spPr>
          <a:xfrm>
            <a:off x="1465418" y="1147439"/>
            <a:ext cx="365760" cy="36576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IN" sz="2160" b="1" dirty="0">
              <a:latin typeface="Arial Narrow" panose="020B060602020203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837040" y="2655133"/>
            <a:ext cx="2011680" cy="12801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Inferential studies and Feature Engineering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19686" y="4342914"/>
            <a:ext cx="2046389" cy="10058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Model building and deployment</a:t>
            </a:r>
            <a:r>
              <a:rPr lang="en-IN" sz="1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150597" y="1305075"/>
            <a:ext cx="5943600" cy="100584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Derive key business drivers and influencing factors  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50597" y="4300258"/>
            <a:ext cx="5943600" cy="104849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Selection ( From suitable classification/ regression models.)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the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fine tuning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Baseline metrics 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deployment onto existing product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150597" y="2538435"/>
            <a:ext cx="5943600" cy="148862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44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24957" y="2551176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Trends of key variables across schools and causal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 relationship between variables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/>
          <p:cNvCxnSpPr>
            <a:stCxn id="3" idx="2"/>
            <a:endCxn id="5" idx="0"/>
          </p:cNvCxnSpPr>
          <p:nvPr/>
        </p:nvCxnSpPr>
        <p:spPr>
          <a:xfrm>
            <a:off x="2842880" y="2336159"/>
            <a:ext cx="0" cy="3189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2"/>
            <a:endCxn id="6" idx="0"/>
          </p:cNvCxnSpPr>
          <p:nvPr/>
        </p:nvCxnSpPr>
        <p:spPr>
          <a:xfrm>
            <a:off x="2842880" y="3935293"/>
            <a:ext cx="1" cy="4076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1453926" y="2497600"/>
            <a:ext cx="365760" cy="36576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IN" sz="2160" b="1" dirty="0">
              <a:latin typeface="Arial Narrow" panose="020B060602020203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453926" y="4166844"/>
            <a:ext cx="365760" cy="36576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IN" sz="2160" b="1" dirty="0">
              <a:latin typeface="Arial Narrow" panose="020B0606020202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80049" y="1126818"/>
            <a:ext cx="23799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60" b="1" dirty="0">
                <a:solidFill>
                  <a:schemeClr val="bg1"/>
                </a:solidFill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80049" y="2417961"/>
            <a:ext cx="23799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60" b="1" dirty="0">
                <a:solidFill>
                  <a:schemeClr val="bg1"/>
                </a:solidFill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80049" y="4093616"/>
            <a:ext cx="23799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60" b="1" dirty="0">
                <a:solidFill>
                  <a:schemeClr val="bg1"/>
                </a:solidFill>
                <a:latin typeface="Arial Narrow" panose="020B0606020202030204" pitchFamily="34" charset="0"/>
              </a:rPr>
              <a:t>3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1480050" y="5708420"/>
            <a:ext cx="8864473" cy="4029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algn="ctr" defTabSz="109728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  <a:sym typeface="Gill Sans" charset="0"/>
              </a:rPr>
              <a:t>Predict potential student drop out. Inferential studies on factors affecting achievement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68157" y="2532901"/>
            <a:ext cx="3085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engineering which includes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of existing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Introducing new features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56760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hank yo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989" y="2772124"/>
            <a:ext cx="3457934" cy="194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22881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6516" y="4792482"/>
            <a:ext cx="1162150" cy="11621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84209" y="192844"/>
            <a:ext cx="48045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Representative Clientele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86400"/>
            <a:ext cx="12192000" cy="1014546"/>
          </a:xfrm>
          <a:prstGeom prst="rect">
            <a:avLst/>
          </a:prstGeom>
          <a:effectLst>
            <a:softEdge rad="406400"/>
          </a:effectLst>
        </p:spPr>
      </p:pic>
      <p:pic>
        <p:nvPicPr>
          <p:cNvPr id="24" name="Picture 23" descr="Chrysler.gi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60" y="3616801"/>
            <a:ext cx="704593" cy="544459"/>
          </a:xfrm>
          <a:prstGeom prst="rect">
            <a:avLst/>
          </a:prstGeom>
        </p:spPr>
      </p:pic>
      <p:pic>
        <p:nvPicPr>
          <p:cNvPr id="27" name="Picture 26" descr="Ford Logo.jpg"/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782" y="1066966"/>
            <a:ext cx="1144126" cy="572062"/>
          </a:xfrm>
          <a:prstGeom prst="rect">
            <a:avLst/>
          </a:prstGeom>
        </p:spPr>
      </p:pic>
      <p:pic>
        <p:nvPicPr>
          <p:cNvPr id="31" name="Picture 44"/>
          <p:cNvPicPr preferRelativeResize="0">
            <a:picLocks noChangeArrowheads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5766" y="1290204"/>
            <a:ext cx="682967" cy="32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8666" y="2335448"/>
            <a:ext cx="1281501" cy="365228"/>
          </a:xfrm>
          <a:prstGeom prst="rect">
            <a:avLst/>
          </a:prstGeom>
        </p:spPr>
      </p:pic>
      <p:pic>
        <p:nvPicPr>
          <p:cNvPr id="44" name="Picture 7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0727" y="5225737"/>
            <a:ext cx="790077" cy="22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http://www.ascentis.com/images/p-paypro.gif"/>
          <p:cNvPicPr/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3411999"/>
            <a:ext cx="1266842" cy="979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50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8278" y="3747794"/>
            <a:ext cx="738625" cy="425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2" descr="http://ww1.prweb.com/prfiles/2013/06/25/10869147/gI_132413_embanet1.jpg"/>
          <p:cNvPicPr>
            <a:picLocks noChangeAspect="1" noChangeArrowheads="1"/>
          </p:cNvPicPr>
          <p:nvPr/>
        </p:nvPicPr>
        <p:blipFill>
          <a:blip r:embed="rId1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5559" y="4363692"/>
            <a:ext cx="920072" cy="65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/>
          <p:cNvPicPr/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9309" y="5110604"/>
            <a:ext cx="1465688" cy="45536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7202" y="1313922"/>
            <a:ext cx="1186105" cy="50340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4662" y="3101954"/>
            <a:ext cx="1271817" cy="65211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5236" y="2609822"/>
            <a:ext cx="1230924" cy="819124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64" y="5023298"/>
            <a:ext cx="1273573" cy="590475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0654" y="3076472"/>
            <a:ext cx="875298" cy="87529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6135" y="1837531"/>
            <a:ext cx="2034079" cy="379434"/>
          </a:xfrm>
          <a:prstGeom prst="rect">
            <a:avLst/>
          </a:prstGeom>
        </p:spPr>
      </p:pic>
      <p:pic>
        <p:nvPicPr>
          <p:cNvPr id="1024" name="Picture 10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0363" y="2510510"/>
            <a:ext cx="1295400" cy="733425"/>
          </a:xfrm>
          <a:prstGeom prst="rect">
            <a:avLst/>
          </a:prstGeom>
        </p:spPr>
      </p:pic>
      <p:pic>
        <p:nvPicPr>
          <p:cNvPr id="1029" name="Picture 10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07315" y="3115348"/>
            <a:ext cx="1219200" cy="533400"/>
          </a:xfrm>
          <a:prstGeom prst="rect">
            <a:avLst/>
          </a:prstGeom>
        </p:spPr>
      </p:pic>
      <p:pic>
        <p:nvPicPr>
          <p:cNvPr id="1032" name="Picture 1031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831" y="1330924"/>
            <a:ext cx="1858113" cy="722599"/>
          </a:xfrm>
          <a:prstGeom prst="rect">
            <a:avLst/>
          </a:prstGeom>
        </p:spPr>
      </p:pic>
      <p:pic>
        <p:nvPicPr>
          <p:cNvPr id="1034" name="Picture 1033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631" y="4503695"/>
            <a:ext cx="1401553" cy="694575"/>
          </a:xfrm>
          <a:prstGeom prst="rect">
            <a:avLst/>
          </a:prstGeom>
        </p:spPr>
      </p:pic>
      <p:pic>
        <p:nvPicPr>
          <p:cNvPr id="1040" name="Picture 1039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1471" y="4228867"/>
            <a:ext cx="753320" cy="753320"/>
          </a:xfrm>
          <a:prstGeom prst="rect">
            <a:avLst/>
          </a:prstGeom>
        </p:spPr>
      </p:pic>
      <p:pic>
        <p:nvPicPr>
          <p:cNvPr id="1042" name="Picture 1041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7547" y="2313553"/>
            <a:ext cx="1361646" cy="303224"/>
          </a:xfrm>
          <a:prstGeom prst="rect">
            <a:avLst/>
          </a:prstGeom>
        </p:spPr>
      </p:pic>
      <p:pic>
        <p:nvPicPr>
          <p:cNvPr id="3074" name="Picture 2" descr="Altice SA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052" y="3918337"/>
            <a:ext cx="13525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us cellular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515" y="1181916"/>
            <a:ext cx="1356965" cy="80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moodys analytics logo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275" y="1956113"/>
            <a:ext cx="1465350" cy="90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940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Certifications and Partnership</a:t>
            </a:r>
          </a:p>
        </p:txBody>
      </p:sp>
      <p:pic>
        <p:nvPicPr>
          <p:cNvPr id="4" name="Picture 108"/>
          <p:cNvPicPr/>
          <p:nvPr/>
        </p:nvPicPr>
        <p:blipFill>
          <a:blip r:embed="rId2"/>
          <a:stretch>
            <a:fillRect/>
          </a:stretch>
        </p:blipFill>
        <p:spPr>
          <a:xfrm>
            <a:off x="944549" y="4780718"/>
            <a:ext cx="4863823" cy="661320"/>
          </a:xfrm>
          <a:prstGeom prst="rect">
            <a:avLst/>
          </a:prstGeom>
        </p:spPr>
      </p:pic>
      <p:sp>
        <p:nvSpPr>
          <p:cNvPr id="5" name="CustomShape 14"/>
          <p:cNvSpPr/>
          <p:nvPr/>
        </p:nvSpPr>
        <p:spPr>
          <a:xfrm>
            <a:off x="1369497" y="1787328"/>
            <a:ext cx="3743416" cy="3196796"/>
          </a:xfrm>
          <a:prstGeom prst="round2SameRect">
            <a:avLst>
              <a:gd name="adj1" fmla="val 5339"/>
              <a:gd name="adj2" fmla="val 0"/>
            </a:avLst>
          </a:prstGeom>
          <a:gradFill>
            <a:gsLst>
              <a:gs pos="0">
                <a:srgbClr val="F2F2F2"/>
              </a:gs>
              <a:gs pos="50000">
                <a:srgbClr val="FFFFFF"/>
              </a:gs>
              <a:gs pos="100000">
                <a:srgbClr val="F2F2F2"/>
              </a:gs>
            </a:gsLst>
            <a:lin ang="16200000"/>
          </a:gradFill>
        </p:spPr>
      </p:sp>
      <p:pic>
        <p:nvPicPr>
          <p:cNvPr id="14" name="Picture 30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1860" y="1576122"/>
            <a:ext cx="1173240" cy="1603440"/>
          </a:xfrm>
          <a:prstGeom prst="rect">
            <a:avLst/>
          </a:prstGeom>
        </p:spPr>
      </p:pic>
      <p:sp>
        <p:nvSpPr>
          <p:cNvPr id="15" name="CustomShape 2"/>
          <p:cNvSpPr/>
          <p:nvPr/>
        </p:nvSpPr>
        <p:spPr>
          <a:xfrm>
            <a:off x="8675940" y="1637322"/>
            <a:ext cx="1045800" cy="404280"/>
          </a:xfrm>
          <a:prstGeom prst="rect">
            <a:avLst/>
          </a:prstGeom>
          <a:solidFill>
            <a:srgbClr val="0099FF"/>
          </a:solidFill>
        </p:spPr>
        <p:txBody>
          <a:bodyPr lIns="0" tIns="0" rIns="0" bIns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 panose="020B0604020202020204" pitchFamily="34" charset="0"/>
                <a:ea typeface="ヒラギノ角ゴ ProN W3"/>
                <a:cs typeface="Arial" panose="020B0604020202020204" pitchFamily="34" charset="0"/>
              </a:rPr>
              <a:t>Certified</a:t>
            </a:r>
            <a:endParaRPr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30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1780" y="1892922"/>
            <a:ext cx="1173240" cy="1603440"/>
          </a:xfrm>
          <a:prstGeom prst="rect">
            <a:avLst/>
          </a:prstGeom>
        </p:spPr>
      </p:pic>
      <p:sp>
        <p:nvSpPr>
          <p:cNvPr id="17" name="CustomShape 3"/>
          <p:cNvSpPr/>
          <p:nvPr/>
        </p:nvSpPr>
        <p:spPr>
          <a:xfrm>
            <a:off x="7350658" y="1957588"/>
            <a:ext cx="1045800" cy="404280"/>
          </a:xfrm>
          <a:prstGeom prst="rect">
            <a:avLst/>
          </a:prstGeom>
          <a:solidFill>
            <a:srgbClr val="808080"/>
          </a:solidFill>
        </p:spPr>
        <p:txBody>
          <a:bodyPr lIns="0" tIns="0" rIns="0" bIns="0" anchor="ctr"/>
          <a:lstStyle/>
          <a:p>
            <a:r>
              <a:rPr lang="en-US" sz="1200" b="1" dirty="0">
                <a:solidFill>
                  <a:srgbClr val="FFFFFF"/>
                </a:solidFill>
                <a:latin typeface="Arial" panose="020B0604020202020204" pitchFamily="34" charset="0"/>
                <a:ea typeface="ヒラギノ角ゴ ProN W3"/>
                <a:cs typeface="Arial" panose="020B0604020202020204" pitchFamily="34" charset="0"/>
              </a:rPr>
              <a:t>   Compliant</a:t>
            </a:r>
            <a:endParaRPr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30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1860" y="3497082"/>
            <a:ext cx="1173240" cy="1603440"/>
          </a:xfrm>
          <a:prstGeom prst="rect">
            <a:avLst/>
          </a:prstGeom>
        </p:spPr>
      </p:pic>
      <p:sp>
        <p:nvSpPr>
          <p:cNvPr id="19" name="CustomShape 4"/>
          <p:cNvSpPr/>
          <p:nvPr/>
        </p:nvSpPr>
        <p:spPr>
          <a:xfrm>
            <a:off x="8675940" y="3558642"/>
            <a:ext cx="1045800" cy="404280"/>
          </a:xfrm>
          <a:prstGeom prst="rect">
            <a:avLst/>
          </a:prstGeom>
          <a:solidFill>
            <a:srgbClr val="0099FF"/>
          </a:solidFill>
        </p:spPr>
        <p:txBody>
          <a:bodyPr lIns="0" tIns="0" rIns="0" bIns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 panose="020B0604020202020204" pitchFamily="34" charset="0"/>
                <a:ea typeface="ヒラギノ角ゴ ProN W3"/>
                <a:cs typeface="Arial" panose="020B0604020202020204" pitchFamily="34" charset="0"/>
              </a:rPr>
              <a:t> Audited</a:t>
            </a:r>
            <a:endParaRPr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30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7340" y="1865202"/>
            <a:ext cx="1173240" cy="1603440"/>
          </a:xfrm>
          <a:prstGeom prst="rect">
            <a:avLst/>
          </a:prstGeom>
        </p:spPr>
      </p:pic>
      <p:sp>
        <p:nvSpPr>
          <p:cNvPr id="21" name="CustomShape 5"/>
          <p:cNvSpPr/>
          <p:nvPr/>
        </p:nvSpPr>
        <p:spPr>
          <a:xfrm>
            <a:off x="10041420" y="1926762"/>
            <a:ext cx="1045800" cy="404280"/>
          </a:xfrm>
          <a:prstGeom prst="rect">
            <a:avLst/>
          </a:prstGeom>
          <a:solidFill>
            <a:srgbClr val="808080"/>
          </a:solidFill>
        </p:spPr>
        <p:txBody>
          <a:bodyPr lIns="0" tIns="0" rIns="0" bIns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 panose="020B0604020202020204" pitchFamily="34" charset="0"/>
                <a:ea typeface="ヒラギノ角ゴ ProN W3"/>
                <a:cs typeface="Arial" panose="020B0604020202020204" pitchFamily="34" charset="0"/>
              </a:rPr>
              <a:t>  Compliant</a:t>
            </a:r>
            <a:endParaRPr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ustomShape 6"/>
          <p:cNvSpPr/>
          <p:nvPr/>
        </p:nvSpPr>
        <p:spPr>
          <a:xfrm>
            <a:off x="7439218" y="3150222"/>
            <a:ext cx="868680" cy="22716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/>
            <a:r>
              <a:rPr lang="en-US" sz="900" b="1" dirty="0">
                <a:solidFill>
                  <a:srgbClr val="254061"/>
                </a:solidFill>
                <a:latin typeface="Arial Narrow"/>
                <a:ea typeface="ヒラギノ角ゴ ProN W3"/>
              </a:rPr>
              <a:t>Version 3.0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25" name="CustomShape 8"/>
          <p:cNvSpPr/>
          <p:nvPr/>
        </p:nvSpPr>
        <p:spPr>
          <a:xfrm>
            <a:off x="10041420" y="2485842"/>
            <a:ext cx="1109160" cy="6462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N W3"/>
                <a:cs typeface="Arial" panose="020B0604020202020204" pitchFamily="34" charset="0"/>
              </a:rPr>
              <a:t>SEI - CMMI Model Compliance</a:t>
            </a:r>
            <a:endParaRPr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30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1780" y="3623442"/>
            <a:ext cx="1173240" cy="1603440"/>
          </a:xfrm>
          <a:prstGeom prst="rect">
            <a:avLst/>
          </a:prstGeom>
        </p:spPr>
      </p:pic>
      <p:sp>
        <p:nvSpPr>
          <p:cNvPr id="28" name="CustomShape 12"/>
          <p:cNvSpPr/>
          <p:nvPr/>
        </p:nvSpPr>
        <p:spPr>
          <a:xfrm>
            <a:off x="7315860" y="3685002"/>
            <a:ext cx="1045800" cy="404280"/>
          </a:xfrm>
          <a:prstGeom prst="rect">
            <a:avLst/>
          </a:prstGeom>
          <a:solidFill>
            <a:srgbClr val="808080"/>
          </a:solidFill>
        </p:spPr>
        <p:txBody>
          <a:bodyPr lIns="0" tIns="0" rIns="0" bIns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 panose="020B0604020202020204" pitchFamily="34" charset="0"/>
                <a:ea typeface="ヒラギノ角ゴ ProN W3"/>
                <a:cs typeface="Arial" panose="020B0604020202020204" pitchFamily="34" charset="0"/>
              </a:rPr>
              <a:t>Compliant</a:t>
            </a:r>
            <a:endParaRPr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30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2140" y="3623442"/>
            <a:ext cx="1173240" cy="1603440"/>
          </a:xfrm>
          <a:prstGeom prst="rect">
            <a:avLst/>
          </a:prstGeom>
        </p:spPr>
      </p:pic>
      <p:sp>
        <p:nvSpPr>
          <p:cNvPr id="30" name="CustomShape 13"/>
          <p:cNvSpPr/>
          <p:nvPr/>
        </p:nvSpPr>
        <p:spPr>
          <a:xfrm>
            <a:off x="10106220" y="3685002"/>
            <a:ext cx="1045800" cy="404280"/>
          </a:xfrm>
          <a:prstGeom prst="rect">
            <a:avLst/>
          </a:prstGeom>
          <a:solidFill>
            <a:srgbClr val="808080"/>
          </a:solidFill>
        </p:spPr>
        <p:txBody>
          <a:bodyPr lIns="0" tIns="0" rIns="0" bIns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 panose="020B0604020202020204" pitchFamily="34" charset="0"/>
                <a:ea typeface="ヒラギノ角ゴ ProN W3"/>
                <a:cs typeface="Arial" panose="020B0604020202020204" pitchFamily="34" charset="0"/>
              </a:rPr>
              <a:t> Compliant</a:t>
            </a:r>
            <a:endParaRPr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2" descr="http://blog.srm-solutions.com/wp-content/uploads/2015/08/images-1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25502" y="2178806"/>
            <a:ext cx="975835" cy="81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m.cacm.acm.org/system/assets/0002/2854/030316_IBM_Watsonlogo.large.jpg?1457027196&amp;145702719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35299" y="3977651"/>
            <a:ext cx="895021" cy="89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5202" y="2719544"/>
            <a:ext cx="1811272" cy="84489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4515" y="1922195"/>
            <a:ext cx="2016384" cy="76235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404" y="4239325"/>
            <a:ext cx="1283805" cy="654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4241" y="4525422"/>
            <a:ext cx="1087499" cy="261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1860" y="4083857"/>
            <a:ext cx="1043406" cy="320630"/>
          </a:xfrm>
          <a:prstGeom prst="rect">
            <a:avLst/>
          </a:prstGeom>
        </p:spPr>
      </p:pic>
      <p:pic>
        <p:nvPicPr>
          <p:cNvPr id="3078" name="Picture 6" descr="Image result for iso 9001 2008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23245" y="4181321"/>
            <a:ext cx="811030" cy="91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3502" y="2449842"/>
            <a:ext cx="944396" cy="74952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5716" y="4263204"/>
            <a:ext cx="1079967" cy="4835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8977" y="3865846"/>
            <a:ext cx="906773" cy="40601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5722" y="2520905"/>
            <a:ext cx="1140938" cy="47109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404" y="1865202"/>
            <a:ext cx="1136093" cy="57164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3237" y="3141990"/>
            <a:ext cx="1368719" cy="6187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696" y="3520730"/>
            <a:ext cx="1034053" cy="39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71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 flipH="1" flipV="1">
            <a:off x="8972587" y="2289607"/>
            <a:ext cx="1951748" cy="379101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68" name="Rectangle 67"/>
          <p:cNvSpPr/>
          <p:nvPr/>
        </p:nvSpPr>
        <p:spPr>
          <a:xfrm flipH="1" flipV="1">
            <a:off x="8586494" y="2311513"/>
            <a:ext cx="2055369" cy="379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64" name="Rectangle 63"/>
          <p:cNvSpPr/>
          <p:nvPr/>
        </p:nvSpPr>
        <p:spPr>
          <a:xfrm flipH="1" flipV="1">
            <a:off x="7451100" y="2333419"/>
            <a:ext cx="1951748" cy="379101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65" name="Rectangle 64"/>
          <p:cNvSpPr/>
          <p:nvPr/>
        </p:nvSpPr>
        <p:spPr>
          <a:xfrm flipH="1" flipV="1">
            <a:off x="7711926" y="2311513"/>
            <a:ext cx="1951748" cy="379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61" name="Rectangle 60"/>
          <p:cNvSpPr/>
          <p:nvPr/>
        </p:nvSpPr>
        <p:spPr>
          <a:xfrm flipH="1" flipV="1">
            <a:off x="6391745" y="2370453"/>
            <a:ext cx="1951748" cy="379101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62" name="Rectangle 61"/>
          <p:cNvSpPr/>
          <p:nvPr/>
        </p:nvSpPr>
        <p:spPr>
          <a:xfrm flipH="1" flipV="1">
            <a:off x="6109581" y="2311513"/>
            <a:ext cx="1951748" cy="379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58" name="Rectangle 57"/>
          <p:cNvSpPr/>
          <p:nvPr/>
        </p:nvSpPr>
        <p:spPr>
          <a:xfrm flipH="1" flipV="1">
            <a:off x="4053604" y="2347309"/>
            <a:ext cx="1951748" cy="379101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59" name="Rectangle 58"/>
          <p:cNvSpPr/>
          <p:nvPr/>
        </p:nvSpPr>
        <p:spPr>
          <a:xfrm flipH="1" flipV="1">
            <a:off x="3736489" y="2291519"/>
            <a:ext cx="1951748" cy="379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921839" y="217984"/>
            <a:ext cx="9875520" cy="61432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algn="ctr"/>
            <a:r>
              <a:rPr lang="en-IN" dirty="0">
                <a:ea typeface="ヒラギノ角ゴ ProN W3" charset="-128"/>
                <a:sym typeface="Gill Sans" charset="0"/>
              </a:rPr>
              <a:t>Enterprise Analytics - Focus Areas</a:t>
            </a:r>
            <a:endParaRPr lang="en-US" dirty="0">
              <a:ea typeface="ヒラギノ角ゴ ProN W3" charset="-128"/>
              <a:sym typeface="Gill Sans" charset="0"/>
            </a:endParaRPr>
          </a:p>
        </p:txBody>
      </p:sp>
      <p:sp>
        <p:nvSpPr>
          <p:cNvPr id="12" name="Rectangle 11"/>
          <p:cNvSpPr/>
          <p:nvPr/>
        </p:nvSpPr>
        <p:spPr>
          <a:xfrm flipH="1" flipV="1">
            <a:off x="1558291" y="2333419"/>
            <a:ext cx="1951748" cy="379101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3" name="Rectangle 12"/>
          <p:cNvSpPr/>
          <p:nvPr/>
        </p:nvSpPr>
        <p:spPr>
          <a:xfrm flipH="1" flipV="1">
            <a:off x="1295797" y="2311513"/>
            <a:ext cx="1951748" cy="379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grpSp>
        <p:nvGrpSpPr>
          <p:cNvPr id="16" name="Group 13"/>
          <p:cNvGrpSpPr/>
          <p:nvPr/>
        </p:nvGrpSpPr>
        <p:grpSpPr>
          <a:xfrm>
            <a:off x="1333319" y="1342923"/>
            <a:ext cx="1958818" cy="1027530"/>
            <a:chOff x="3635895" y="1412775"/>
            <a:chExt cx="1440000" cy="1872209"/>
          </a:xfrm>
          <a:solidFill>
            <a:srgbClr val="F78D30"/>
          </a:solidFill>
        </p:grpSpPr>
        <p:sp>
          <p:nvSpPr>
            <p:cNvPr id="17" name="Rectangle 16"/>
            <p:cNvSpPr/>
            <p:nvPr/>
          </p:nvSpPr>
          <p:spPr>
            <a:xfrm>
              <a:off x="3635895" y="1412775"/>
              <a:ext cx="1440000" cy="16170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60"/>
            </a:p>
          </p:txBody>
        </p:sp>
        <p:sp>
          <p:nvSpPr>
            <p:cNvPr id="18" name="Right Triangle 17"/>
            <p:cNvSpPr/>
            <p:nvPr/>
          </p:nvSpPr>
          <p:spPr>
            <a:xfrm flipV="1">
              <a:off x="3779912" y="2996984"/>
              <a:ext cx="216000" cy="28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6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298755" y="1491019"/>
            <a:ext cx="2089422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80" b="1" dirty="0">
                <a:solidFill>
                  <a:schemeClr val="bg1"/>
                </a:solidFill>
                <a:latin typeface="Arial Narrow" panose="020B0606020202030204" pitchFamily="34" charset="0"/>
              </a:rPr>
              <a:t>Enterprise Data Management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70975" y="2571319"/>
            <a:ext cx="2055370" cy="2936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320" dirty="0">
                <a:latin typeface="Gisha" panose="020B0502040204020203" pitchFamily="34" charset="-79"/>
                <a:cs typeface="Gisha" panose="020B0502040204020203" pitchFamily="34" charset="-79"/>
              </a:rPr>
              <a:t>Data Quality Management</a:t>
            </a:r>
          </a:p>
          <a:p>
            <a:pPr algn="l"/>
            <a:endParaRPr lang="en-IN" sz="132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320" dirty="0">
                <a:latin typeface="Gisha" panose="020B0502040204020203" pitchFamily="34" charset="-79"/>
                <a:cs typeface="Gisha" panose="020B0502040204020203" pitchFamily="34" charset="-79"/>
              </a:rPr>
              <a:t>Data Migration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endParaRPr lang="en-IN" sz="132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320" dirty="0">
                <a:latin typeface="Gisha" panose="020B0502040204020203" pitchFamily="34" charset="-79"/>
                <a:cs typeface="Gisha" panose="020B0502040204020203" pitchFamily="34" charset="-79"/>
              </a:rPr>
              <a:t>Multi-Dimensional Data modelling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endParaRPr lang="en-IN" sz="132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320" dirty="0">
                <a:latin typeface="Gisha" panose="020B0502040204020203" pitchFamily="34" charset="-79"/>
                <a:cs typeface="Gisha" panose="020B0502040204020203" pitchFamily="34" charset="-79"/>
              </a:rPr>
              <a:t>Extraction, Transformation &amp; Loading, ODS and Data Marts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endParaRPr lang="en-IN" sz="132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endParaRPr lang="en-IN" sz="132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grpSp>
        <p:nvGrpSpPr>
          <p:cNvPr id="23" name="Group 47"/>
          <p:cNvGrpSpPr/>
          <p:nvPr/>
        </p:nvGrpSpPr>
        <p:grpSpPr>
          <a:xfrm>
            <a:off x="3738096" y="1322930"/>
            <a:ext cx="1958818" cy="1005624"/>
            <a:chOff x="3635895" y="1412775"/>
            <a:chExt cx="1440000" cy="1872209"/>
          </a:xfrm>
          <a:solidFill>
            <a:schemeClr val="accent6">
              <a:lumMod val="75000"/>
            </a:schemeClr>
          </a:solidFill>
        </p:grpSpPr>
        <p:sp>
          <p:nvSpPr>
            <p:cNvPr id="24" name="Rectangle 23"/>
            <p:cNvSpPr/>
            <p:nvPr/>
          </p:nvSpPr>
          <p:spPr>
            <a:xfrm>
              <a:off x="3635895" y="1412775"/>
              <a:ext cx="1440000" cy="16170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60"/>
            </a:p>
          </p:txBody>
        </p:sp>
        <p:sp>
          <p:nvSpPr>
            <p:cNvPr id="25" name="Right Triangle 24"/>
            <p:cNvSpPr/>
            <p:nvPr/>
          </p:nvSpPr>
          <p:spPr>
            <a:xfrm flipV="1">
              <a:off x="3779912" y="2996984"/>
              <a:ext cx="216000" cy="28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60"/>
            </a:p>
          </p:txBody>
        </p:sp>
      </p:grpSp>
      <p:grpSp>
        <p:nvGrpSpPr>
          <p:cNvPr id="30" name="Group 55"/>
          <p:cNvGrpSpPr/>
          <p:nvPr/>
        </p:nvGrpSpPr>
        <p:grpSpPr>
          <a:xfrm>
            <a:off x="6103585" y="1322513"/>
            <a:ext cx="1958818" cy="1026035"/>
            <a:chOff x="3635895" y="1412775"/>
            <a:chExt cx="1440000" cy="1872209"/>
          </a:xfrm>
          <a:solidFill>
            <a:srgbClr val="FFC000"/>
          </a:solidFill>
        </p:grpSpPr>
        <p:sp>
          <p:nvSpPr>
            <p:cNvPr id="31" name="Rectangle 30"/>
            <p:cNvSpPr/>
            <p:nvPr/>
          </p:nvSpPr>
          <p:spPr>
            <a:xfrm>
              <a:off x="3635895" y="1412775"/>
              <a:ext cx="1440000" cy="16170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60"/>
            </a:p>
          </p:txBody>
        </p:sp>
        <p:sp>
          <p:nvSpPr>
            <p:cNvPr id="32" name="Right Triangle 31"/>
            <p:cNvSpPr/>
            <p:nvPr/>
          </p:nvSpPr>
          <p:spPr>
            <a:xfrm flipV="1">
              <a:off x="3779912" y="2996984"/>
              <a:ext cx="216000" cy="28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60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636998" y="1555844"/>
            <a:ext cx="2089422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80" b="1" dirty="0">
                <a:solidFill>
                  <a:schemeClr val="bg1"/>
                </a:solidFill>
                <a:latin typeface="Arial Narrow" panose="020B0606020202030204" pitchFamily="34" charset="0"/>
              </a:rPr>
              <a:t>Big Data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999687" y="1451673"/>
            <a:ext cx="2089422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80" b="1" dirty="0">
                <a:solidFill>
                  <a:schemeClr val="bg1"/>
                </a:solidFill>
                <a:latin typeface="Arial Narrow" panose="020B0606020202030204" pitchFamily="34" charset="0"/>
              </a:rPr>
              <a:t>Business </a:t>
            </a:r>
          </a:p>
          <a:p>
            <a:pPr algn="ctr"/>
            <a:r>
              <a:rPr lang="en-IN" sz="1680" b="1" dirty="0">
                <a:solidFill>
                  <a:schemeClr val="bg1"/>
                </a:solidFill>
                <a:latin typeface="Arial Narrow" panose="020B0606020202030204" pitchFamily="34" charset="0"/>
              </a:rPr>
              <a:t>Insights</a:t>
            </a:r>
          </a:p>
        </p:txBody>
      </p:sp>
      <p:grpSp>
        <p:nvGrpSpPr>
          <p:cNvPr id="53" name="Group 110"/>
          <p:cNvGrpSpPr/>
          <p:nvPr/>
        </p:nvGrpSpPr>
        <p:grpSpPr>
          <a:xfrm>
            <a:off x="8584051" y="1322513"/>
            <a:ext cx="1958818" cy="1047940"/>
            <a:chOff x="3635895" y="1412775"/>
            <a:chExt cx="1440000" cy="1872209"/>
          </a:xfrm>
          <a:solidFill>
            <a:srgbClr val="00B0F0"/>
          </a:solidFill>
        </p:grpSpPr>
        <p:sp>
          <p:nvSpPr>
            <p:cNvPr id="54" name="Rectangle 53"/>
            <p:cNvSpPr/>
            <p:nvPr/>
          </p:nvSpPr>
          <p:spPr>
            <a:xfrm>
              <a:off x="3635895" y="1412775"/>
              <a:ext cx="1440000" cy="16170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60"/>
            </a:p>
          </p:txBody>
        </p:sp>
        <p:sp>
          <p:nvSpPr>
            <p:cNvPr id="55" name="Right Triangle 54"/>
            <p:cNvSpPr/>
            <p:nvPr/>
          </p:nvSpPr>
          <p:spPr>
            <a:xfrm flipV="1">
              <a:off x="3779912" y="2996984"/>
              <a:ext cx="216000" cy="28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6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8517658" y="1542096"/>
            <a:ext cx="2089422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80" b="1" dirty="0">
                <a:solidFill>
                  <a:schemeClr val="bg1"/>
                </a:solidFill>
                <a:latin typeface="Arial Narrow" panose="020B0606020202030204" pitchFamily="34" charset="0"/>
              </a:rPr>
              <a:t>Data Science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698217" y="2551325"/>
            <a:ext cx="2055370" cy="2936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320" dirty="0">
                <a:latin typeface="Gisha" panose="020B0502040204020203" pitchFamily="34" charset="-79"/>
                <a:cs typeface="Gisha" panose="020B0502040204020203" pitchFamily="34" charset="-79"/>
              </a:rPr>
              <a:t>Interpretation and analysis of structured and semi-structured data</a:t>
            </a:r>
          </a:p>
          <a:p>
            <a:pPr algn="l"/>
            <a:endParaRPr lang="en-IN" sz="132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320" dirty="0">
                <a:latin typeface="Gisha" panose="020B0502040204020203" pitchFamily="34" charset="-79"/>
                <a:cs typeface="Gisha" panose="020B0502040204020203" pitchFamily="34" charset="-79"/>
              </a:rPr>
              <a:t>Real time data streaming from IOT devices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endParaRPr lang="en-IN" sz="132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320" dirty="0">
                <a:latin typeface="Gisha" panose="020B0502040204020203" pitchFamily="34" charset="-79"/>
                <a:cs typeface="Gisha" panose="020B0502040204020203" pitchFamily="34" charset="-79"/>
              </a:rPr>
              <a:t>Data curation, storage, transfer, visualization and data fishing</a:t>
            </a:r>
          </a:p>
          <a:p>
            <a:endParaRPr lang="en-IN" sz="132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044017" y="2571318"/>
            <a:ext cx="2055370" cy="2733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320" dirty="0">
                <a:latin typeface="Gisha" panose="020B0502040204020203" pitchFamily="34" charset="-79"/>
                <a:cs typeface="Gisha" panose="020B0502040204020203" pitchFamily="34" charset="-79"/>
              </a:rPr>
              <a:t>Publish Insights from raw data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endParaRPr lang="en-IN" sz="132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320" dirty="0">
                <a:latin typeface="Gisha" panose="020B0502040204020203" pitchFamily="34" charset="-79"/>
                <a:cs typeface="Gisha" panose="020B0502040204020203" pitchFamily="34" charset="-79"/>
              </a:rPr>
              <a:t>Real time and Aggregated data in the form of CUBES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endParaRPr lang="en-IN" sz="132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320" dirty="0">
                <a:latin typeface="Gisha" panose="020B0502040204020203" pitchFamily="34" charset="-79"/>
                <a:cs typeface="Gisha" panose="020B0502040204020203" pitchFamily="34" charset="-79"/>
              </a:rPr>
              <a:t>Configurable Dash boards and </a:t>
            </a:r>
            <a:r>
              <a:rPr lang="en-IN" sz="1320" dirty="0" err="1">
                <a:latin typeface="Gisha" panose="020B0502040204020203" pitchFamily="34" charset="-79"/>
                <a:cs typeface="Gisha" panose="020B0502040204020203" pitchFamily="34" charset="-79"/>
              </a:rPr>
              <a:t>Adhoc</a:t>
            </a:r>
            <a:r>
              <a:rPr lang="en-IN" sz="1320" dirty="0">
                <a:latin typeface="Gisha" panose="020B0502040204020203" pitchFamily="34" charset="-79"/>
                <a:cs typeface="Gisha" panose="020B0502040204020203" pitchFamily="34" charset="-79"/>
              </a:rPr>
              <a:t> Query Builder and </a:t>
            </a:r>
            <a:r>
              <a:rPr lang="en-IN" sz="1320" dirty="0" err="1">
                <a:latin typeface="Gisha" panose="020B0502040204020203" pitchFamily="34" charset="-79"/>
                <a:cs typeface="Gisha" panose="020B0502040204020203" pitchFamily="34" charset="-79"/>
              </a:rPr>
              <a:t>Adhoc</a:t>
            </a:r>
            <a:r>
              <a:rPr lang="en-IN" sz="1320" dirty="0">
                <a:latin typeface="Gisha" panose="020B0502040204020203" pitchFamily="34" charset="-79"/>
                <a:cs typeface="Gisha" panose="020B0502040204020203" pitchFamily="34" charset="-79"/>
              </a:rPr>
              <a:t> Reporting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endParaRPr lang="en-IN" sz="132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endParaRPr lang="en-IN" sz="132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586494" y="2571318"/>
            <a:ext cx="2055370" cy="2326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320" dirty="0">
                <a:latin typeface="Gisha" panose="020B0502040204020203" pitchFamily="34" charset="-79"/>
                <a:cs typeface="Gisha" panose="020B0502040204020203" pitchFamily="34" charset="-79"/>
              </a:rPr>
              <a:t>Quantitative and Behavioural Modelling, 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endParaRPr lang="en-IN" sz="132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320" dirty="0">
                <a:latin typeface="Gisha" panose="020B0502040204020203" pitchFamily="34" charset="-79"/>
                <a:cs typeface="Gisha" panose="020B0502040204020203" pitchFamily="34" charset="-79"/>
              </a:rPr>
              <a:t>Predictive, Prescriptive and Cognitive Analytics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endParaRPr lang="en-IN" sz="1320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IN" sz="1320" dirty="0">
                <a:latin typeface="Gisha" panose="020B0502040204020203" pitchFamily="34" charset="-79"/>
                <a:cs typeface="Gisha" panose="020B0502040204020203" pitchFamily="34" charset="-79"/>
              </a:rPr>
              <a:t>Machine Learning, Forecasting &amp; Optimization</a:t>
            </a:r>
          </a:p>
        </p:txBody>
      </p:sp>
    </p:spTree>
    <p:extLst>
      <p:ext uri="{BB962C8B-B14F-4D97-AF65-F5344CB8AC3E}">
        <p14:creationId xmlns:p14="http://schemas.microsoft.com/office/powerpoint/2010/main" val="134484960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icrostrategy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799" y="4937195"/>
            <a:ext cx="894465" cy="67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899070" y="188663"/>
            <a:ext cx="10702083" cy="722888"/>
          </a:xfrm>
          <a:prstGeom prst="rect">
            <a:avLst/>
          </a:prstGeom>
        </p:spPr>
        <p:txBody>
          <a:bodyPr vert="horz"/>
          <a:lstStyle>
            <a:lvl1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+mj-lt"/>
                <a:ea typeface="+mj-ea"/>
                <a:cs typeface="+mj-cs"/>
                <a:sym typeface="Arial Bold" panose="020B0704020202020204" pitchFamily="34" charset="0"/>
              </a:defRPr>
            </a:lvl1pPr>
            <a:lvl2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2pPr>
            <a:lvl3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3pPr>
            <a:lvl4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4pPr>
            <a:lvl5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5pPr>
            <a:lvl6pPr marL="5365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6pPr>
            <a:lvl7pPr marL="9937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7pPr>
            <a:lvl8pPr marL="14509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8pPr>
            <a:lvl9pPr marL="19081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9pPr>
          </a:lstStyle>
          <a:p>
            <a:pPr algn="ctr"/>
            <a:r>
              <a:rPr lang="en-IN" altLang="en-US" sz="2800" dirty="0">
                <a:solidFill>
                  <a:schemeClr val="bg1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Data warehouse, Visual Reporting &amp; Dashboard Solutions</a:t>
            </a: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594854" y="1431703"/>
            <a:ext cx="9044808" cy="4378576"/>
            <a:chOff x="490379" y="828184"/>
            <a:chExt cx="8451515" cy="4046537"/>
          </a:xfrm>
        </p:grpSpPr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3151176" y="828184"/>
              <a:ext cx="2624137" cy="4046537"/>
              <a:chOff x="2783698" y="853831"/>
              <a:chExt cx="3497676" cy="5395019"/>
            </a:xfrm>
          </p:grpSpPr>
          <p:sp>
            <p:nvSpPr>
              <p:cNvPr id="19" name="Freeform 18"/>
              <p:cNvSpPr>
                <a:spLocks noChangeAspect="1"/>
              </p:cNvSpPr>
              <p:nvPr/>
            </p:nvSpPr>
            <p:spPr>
              <a:xfrm flipH="1">
                <a:off x="4529362" y="853831"/>
                <a:ext cx="1752012" cy="4302893"/>
              </a:xfrm>
              <a:custGeom>
                <a:avLst/>
                <a:gdLst>
                  <a:gd name="connsiteX0" fmla="*/ 1624819 w 1624821"/>
                  <a:gd name="connsiteY0" fmla="*/ 0 h 3991426"/>
                  <a:gd name="connsiteX1" fmla="*/ 1624821 w 1624821"/>
                  <a:gd name="connsiteY1" fmla="*/ 0 h 3991426"/>
                  <a:gd name="connsiteX2" fmla="*/ 1624821 w 1624821"/>
                  <a:gd name="connsiteY2" fmla="*/ 3991426 h 3991426"/>
                  <a:gd name="connsiteX3" fmla="*/ 1029262 w 1624821"/>
                  <a:gd name="connsiteY3" fmla="*/ 3991426 h 3991426"/>
                  <a:gd name="connsiteX4" fmla="*/ 503160 w 1624821"/>
                  <a:gd name="connsiteY4" fmla="*/ 2852449 h 3991426"/>
                  <a:gd name="connsiteX5" fmla="*/ 388799 w 1624821"/>
                  <a:gd name="connsiteY5" fmla="*/ 2677906 h 3991426"/>
                  <a:gd name="connsiteX6" fmla="*/ 371030 w 1624821"/>
                  <a:gd name="connsiteY6" fmla="*/ 2658355 h 3991426"/>
                  <a:gd name="connsiteX7" fmla="*/ 0 w 1624821"/>
                  <a:gd name="connsiteY7" fmla="*/ 1624819 h 3991426"/>
                  <a:gd name="connsiteX8" fmla="*/ 1624819 w 1624821"/>
                  <a:gd name="connsiteY8" fmla="*/ 0 h 3991426"/>
                  <a:gd name="connsiteX0" fmla="*/ 1624819 w 1624821"/>
                  <a:gd name="connsiteY0" fmla="*/ 0 h 3991426"/>
                  <a:gd name="connsiteX1" fmla="*/ 1624821 w 1624821"/>
                  <a:gd name="connsiteY1" fmla="*/ 0 h 3991426"/>
                  <a:gd name="connsiteX2" fmla="*/ 1624821 w 1624821"/>
                  <a:gd name="connsiteY2" fmla="*/ 3991426 h 3991426"/>
                  <a:gd name="connsiteX3" fmla="*/ 1029262 w 1624821"/>
                  <a:gd name="connsiteY3" fmla="*/ 3991426 h 3991426"/>
                  <a:gd name="connsiteX4" fmla="*/ 503160 w 1624821"/>
                  <a:gd name="connsiteY4" fmla="*/ 2852449 h 3991426"/>
                  <a:gd name="connsiteX5" fmla="*/ 371030 w 1624821"/>
                  <a:gd name="connsiteY5" fmla="*/ 2658355 h 3991426"/>
                  <a:gd name="connsiteX6" fmla="*/ 0 w 1624821"/>
                  <a:gd name="connsiteY6" fmla="*/ 1624819 h 3991426"/>
                  <a:gd name="connsiteX7" fmla="*/ 1624819 w 1624821"/>
                  <a:gd name="connsiteY7" fmla="*/ 0 h 3991426"/>
                  <a:gd name="connsiteX0" fmla="*/ 1624819 w 1624821"/>
                  <a:gd name="connsiteY0" fmla="*/ 0 h 3991426"/>
                  <a:gd name="connsiteX1" fmla="*/ 1624821 w 1624821"/>
                  <a:gd name="connsiteY1" fmla="*/ 0 h 3991426"/>
                  <a:gd name="connsiteX2" fmla="*/ 1624821 w 1624821"/>
                  <a:gd name="connsiteY2" fmla="*/ 3991426 h 3991426"/>
                  <a:gd name="connsiteX3" fmla="*/ 1029262 w 1624821"/>
                  <a:gd name="connsiteY3" fmla="*/ 3991426 h 3991426"/>
                  <a:gd name="connsiteX4" fmla="*/ 371030 w 1624821"/>
                  <a:gd name="connsiteY4" fmla="*/ 2658355 h 3991426"/>
                  <a:gd name="connsiteX5" fmla="*/ 0 w 1624821"/>
                  <a:gd name="connsiteY5" fmla="*/ 1624819 h 3991426"/>
                  <a:gd name="connsiteX6" fmla="*/ 1624819 w 1624821"/>
                  <a:gd name="connsiteY6" fmla="*/ 0 h 3991426"/>
                  <a:gd name="connsiteX0" fmla="*/ 1624819 w 1624821"/>
                  <a:gd name="connsiteY0" fmla="*/ 0 h 3991426"/>
                  <a:gd name="connsiteX1" fmla="*/ 1624821 w 1624821"/>
                  <a:gd name="connsiteY1" fmla="*/ 0 h 3991426"/>
                  <a:gd name="connsiteX2" fmla="*/ 1624821 w 1624821"/>
                  <a:gd name="connsiteY2" fmla="*/ 3991426 h 3991426"/>
                  <a:gd name="connsiteX3" fmla="*/ 1029262 w 1624821"/>
                  <a:gd name="connsiteY3" fmla="*/ 3991426 h 3991426"/>
                  <a:gd name="connsiteX4" fmla="*/ 371030 w 1624821"/>
                  <a:gd name="connsiteY4" fmla="*/ 2658355 h 3991426"/>
                  <a:gd name="connsiteX5" fmla="*/ 0 w 1624821"/>
                  <a:gd name="connsiteY5" fmla="*/ 1624819 h 3991426"/>
                  <a:gd name="connsiteX6" fmla="*/ 1624819 w 1624821"/>
                  <a:gd name="connsiteY6" fmla="*/ 0 h 3991426"/>
                  <a:gd name="connsiteX0" fmla="*/ 1624819 w 1624821"/>
                  <a:gd name="connsiteY0" fmla="*/ 0 h 3991426"/>
                  <a:gd name="connsiteX1" fmla="*/ 1624821 w 1624821"/>
                  <a:gd name="connsiteY1" fmla="*/ 0 h 3991426"/>
                  <a:gd name="connsiteX2" fmla="*/ 1624821 w 1624821"/>
                  <a:gd name="connsiteY2" fmla="*/ 3991426 h 3991426"/>
                  <a:gd name="connsiteX3" fmla="*/ 1029262 w 1624821"/>
                  <a:gd name="connsiteY3" fmla="*/ 3991426 h 3991426"/>
                  <a:gd name="connsiteX4" fmla="*/ 371030 w 1624821"/>
                  <a:gd name="connsiteY4" fmla="*/ 2658355 h 3991426"/>
                  <a:gd name="connsiteX5" fmla="*/ 0 w 1624821"/>
                  <a:gd name="connsiteY5" fmla="*/ 1624819 h 3991426"/>
                  <a:gd name="connsiteX6" fmla="*/ 1624819 w 1624821"/>
                  <a:gd name="connsiteY6" fmla="*/ 0 h 3991426"/>
                  <a:gd name="connsiteX0" fmla="*/ 1624819 w 1624821"/>
                  <a:gd name="connsiteY0" fmla="*/ 0 h 3991426"/>
                  <a:gd name="connsiteX1" fmla="*/ 1624821 w 1624821"/>
                  <a:gd name="connsiteY1" fmla="*/ 0 h 3991426"/>
                  <a:gd name="connsiteX2" fmla="*/ 1624821 w 1624821"/>
                  <a:gd name="connsiteY2" fmla="*/ 3991426 h 3991426"/>
                  <a:gd name="connsiteX3" fmla="*/ 1029262 w 1624821"/>
                  <a:gd name="connsiteY3" fmla="*/ 3991426 h 3991426"/>
                  <a:gd name="connsiteX4" fmla="*/ 371030 w 1624821"/>
                  <a:gd name="connsiteY4" fmla="*/ 2658355 h 3991426"/>
                  <a:gd name="connsiteX5" fmla="*/ 0 w 1624821"/>
                  <a:gd name="connsiteY5" fmla="*/ 1624819 h 3991426"/>
                  <a:gd name="connsiteX6" fmla="*/ 1624819 w 1624821"/>
                  <a:gd name="connsiteY6" fmla="*/ 0 h 3991426"/>
                  <a:gd name="connsiteX0" fmla="*/ 1624819 w 1624821"/>
                  <a:gd name="connsiteY0" fmla="*/ 0 h 3991426"/>
                  <a:gd name="connsiteX1" fmla="*/ 1624821 w 1624821"/>
                  <a:gd name="connsiteY1" fmla="*/ 0 h 3991426"/>
                  <a:gd name="connsiteX2" fmla="*/ 1624821 w 1624821"/>
                  <a:gd name="connsiteY2" fmla="*/ 3991426 h 3991426"/>
                  <a:gd name="connsiteX3" fmla="*/ 1043791 w 1624821"/>
                  <a:gd name="connsiteY3" fmla="*/ 3991426 h 3991426"/>
                  <a:gd name="connsiteX4" fmla="*/ 371030 w 1624821"/>
                  <a:gd name="connsiteY4" fmla="*/ 2658355 h 3991426"/>
                  <a:gd name="connsiteX5" fmla="*/ 0 w 1624821"/>
                  <a:gd name="connsiteY5" fmla="*/ 1624819 h 3991426"/>
                  <a:gd name="connsiteX6" fmla="*/ 1624819 w 1624821"/>
                  <a:gd name="connsiteY6" fmla="*/ 0 h 3991426"/>
                  <a:gd name="connsiteX0" fmla="*/ 1624819 w 1624821"/>
                  <a:gd name="connsiteY0" fmla="*/ 0 h 3991426"/>
                  <a:gd name="connsiteX1" fmla="*/ 1624821 w 1624821"/>
                  <a:gd name="connsiteY1" fmla="*/ 0 h 3991426"/>
                  <a:gd name="connsiteX2" fmla="*/ 1624821 w 1624821"/>
                  <a:gd name="connsiteY2" fmla="*/ 3991426 h 3991426"/>
                  <a:gd name="connsiteX3" fmla="*/ 1043791 w 1624821"/>
                  <a:gd name="connsiteY3" fmla="*/ 3991426 h 3991426"/>
                  <a:gd name="connsiteX4" fmla="*/ 371030 w 1624821"/>
                  <a:gd name="connsiteY4" fmla="*/ 2658355 h 3991426"/>
                  <a:gd name="connsiteX5" fmla="*/ 0 w 1624821"/>
                  <a:gd name="connsiteY5" fmla="*/ 1624819 h 3991426"/>
                  <a:gd name="connsiteX6" fmla="*/ 1624819 w 1624821"/>
                  <a:gd name="connsiteY6" fmla="*/ 0 h 3991426"/>
                  <a:gd name="connsiteX0" fmla="*/ 1624819 w 1624821"/>
                  <a:gd name="connsiteY0" fmla="*/ 0 h 3991426"/>
                  <a:gd name="connsiteX1" fmla="*/ 1624821 w 1624821"/>
                  <a:gd name="connsiteY1" fmla="*/ 0 h 3991426"/>
                  <a:gd name="connsiteX2" fmla="*/ 1624821 w 1624821"/>
                  <a:gd name="connsiteY2" fmla="*/ 3991426 h 3991426"/>
                  <a:gd name="connsiteX3" fmla="*/ 1043791 w 1624821"/>
                  <a:gd name="connsiteY3" fmla="*/ 3991426 h 3991426"/>
                  <a:gd name="connsiteX4" fmla="*/ 371030 w 1624821"/>
                  <a:gd name="connsiteY4" fmla="*/ 2658355 h 3991426"/>
                  <a:gd name="connsiteX5" fmla="*/ 0 w 1624821"/>
                  <a:gd name="connsiteY5" fmla="*/ 1624819 h 3991426"/>
                  <a:gd name="connsiteX6" fmla="*/ 1624819 w 1624821"/>
                  <a:gd name="connsiteY6" fmla="*/ 0 h 3991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4821" h="3991426">
                    <a:moveTo>
                      <a:pt x="1624819" y="0"/>
                    </a:moveTo>
                    <a:lnTo>
                      <a:pt x="1624821" y="0"/>
                    </a:lnTo>
                    <a:lnTo>
                      <a:pt x="1624821" y="3991426"/>
                    </a:lnTo>
                    <a:lnTo>
                      <a:pt x="1043791" y="3991426"/>
                    </a:lnTo>
                    <a:cubicBezTo>
                      <a:pt x="959390" y="3374227"/>
                      <a:pt x="688878" y="3052789"/>
                      <a:pt x="371030" y="2658355"/>
                    </a:cubicBezTo>
                    <a:cubicBezTo>
                      <a:pt x="139240" y="2377491"/>
                      <a:pt x="0" y="2017415"/>
                      <a:pt x="0" y="1624819"/>
                    </a:cubicBezTo>
                    <a:cubicBezTo>
                      <a:pt x="0" y="727456"/>
                      <a:pt x="727456" y="0"/>
                      <a:pt x="1624819" y="0"/>
                    </a:cubicBezTo>
                    <a:close/>
                  </a:path>
                </a:pathLst>
              </a:custGeom>
              <a:solidFill>
                <a:srgbClr val="E76B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620" dirty="0"/>
              </a:p>
            </p:txBody>
          </p:sp>
          <p:sp>
            <p:nvSpPr>
              <p:cNvPr id="20" name="Freeform 19"/>
              <p:cNvSpPr>
                <a:spLocks noChangeAspect="1"/>
              </p:cNvSpPr>
              <p:nvPr/>
            </p:nvSpPr>
            <p:spPr>
              <a:xfrm>
                <a:off x="2783698" y="853831"/>
                <a:ext cx="2414306" cy="4302893"/>
              </a:xfrm>
              <a:custGeom>
                <a:avLst/>
                <a:gdLst>
                  <a:gd name="connsiteX0" fmla="*/ 1751123 w 2414209"/>
                  <a:gd name="connsiteY0" fmla="*/ 3940939 h 4301695"/>
                  <a:gd name="connsiteX1" fmla="*/ 1751123 w 2414209"/>
                  <a:gd name="connsiteY1" fmla="*/ 4273888 h 4301695"/>
                  <a:gd name="connsiteX2" fmla="*/ 2184124 w 2414209"/>
                  <a:gd name="connsiteY2" fmla="*/ 3940939 h 4301695"/>
                  <a:gd name="connsiteX3" fmla="*/ 1751121 w 2414209"/>
                  <a:gd name="connsiteY3" fmla="*/ 0 h 4301695"/>
                  <a:gd name="connsiteX4" fmla="*/ 1751123 w 2414209"/>
                  <a:gd name="connsiteY4" fmla="*/ 0 h 4301695"/>
                  <a:gd name="connsiteX5" fmla="*/ 1751123 w 2414209"/>
                  <a:gd name="connsiteY5" fmla="*/ 987082 h 4301695"/>
                  <a:gd name="connsiteX6" fmla="*/ 2247814 w 2414209"/>
                  <a:gd name="connsiteY6" fmla="*/ 1485075 h 4301695"/>
                  <a:gd name="connsiteX7" fmla="*/ 1751123 w 2414209"/>
                  <a:gd name="connsiteY7" fmla="*/ 1485075 h 4301695"/>
                  <a:gd name="connsiteX8" fmla="*/ 1751123 w 2414209"/>
                  <a:gd name="connsiteY8" fmla="*/ 1960931 h 4301695"/>
                  <a:gd name="connsiteX9" fmla="*/ 2253901 w 2414209"/>
                  <a:gd name="connsiteY9" fmla="*/ 1960931 h 4301695"/>
                  <a:gd name="connsiteX10" fmla="*/ 1751123 w 2414209"/>
                  <a:gd name="connsiteY10" fmla="*/ 2497594 h 4301695"/>
                  <a:gd name="connsiteX11" fmla="*/ 1751123 w 2414209"/>
                  <a:gd name="connsiteY11" fmla="*/ 3444282 h 4301695"/>
                  <a:gd name="connsiteX12" fmla="*/ 2220959 w 2414209"/>
                  <a:gd name="connsiteY12" fmla="*/ 3940939 h 4301695"/>
                  <a:gd name="connsiteX13" fmla="*/ 2198248 w 2414209"/>
                  <a:gd name="connsiteY13" fmla="*/ 3940939 h 4301695"/>
                  <a:gd name="connsiteX14" fmla="*/ 2414209 w 2414209"/>
                  <a:gd name="connsiteY14" fmla="*/ 4138875 h 4301695"/>
                  <a:gd name="connsiteX15" fmla="*/ 2388569 w 2414209"/>
                  <a:gd name="connsiteY15" fmla="*/ 4297781 h 4301695"/>
                  <a:gd name="connsiteX16" fmla="*/ 2194300 w 2414209"/>
                  <a:gd name="connsiteY16" fmla="*/ 4297781 h 4301695"/>
                  <a:gd name="connsiteX17" fmla="*/ 2194300 w 2414209"/>
                  <a:gd name="connsiteY17" fmla="*/ 4299119 h 4301695"/>
                  <a:gd name="connsiteX18" fmla="*/ 1751123 w 2414209"/>
                  <a:gd name="connsiteY18" fmla="*/ 4299119 h 4301695"/>
                  <a:gd name="connsiteX19" fmla="*/ 1751123 w 2414209"/>
                  <a:gd name="connsiteY19" fmla="*/ 4301695 h 4301695"/>
                  <a:gd name="connsiteX20" fmla="*/ 1109270 w 2414209"/>
                  <a:gd name="connsiteY20" fmla="*/ 4301695 h 4301695"/>
                  <a:gd name="connsiteX21" fmla="*/ 399871 w 2414209"/>
                  <a:gd name="connsiteY21" fmla="*/ 2864999 h 4301695"/>
                  <a:gd name="connsiteX22" fmla="*/ 0 w 2414209"/>
                  <a:gd name="connsiteY22" fmla="*/ 1751123 h 4301695"/>
                  <a:gd name="connsiteX23" fmla="*/ 1751121 w 2414209"/>
                  <a:gd name="connsiteY23" fmla="*/ 0 h 430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14209" h="4301695">
                    <a:moveTo>
                      <a:pt x="1751123" y="3940939"/>
                    </a:moveTo>
                    <a:lnTo>
                      <a:pt x="1751123" y="4273888"/>
                    </a:lnTo>
                    <a:lnTo>
                      <a:pt x="2184124" y="3940939"/>
                    </a:lnTo>
                    <a:close/>
                    <a:moveTo>
                      <a:pt x="1751121" y="0"/>
                    </a:moveTo>
                    <a:lnTo>
                      <a:pt x="1751123" y="0"/>
                    </a:lnTo>
                    <a:lnTo>
                      <a:pt x="1751123" y="987082"/>
                    </a:lnTo>
                    <a:lnTo>
                      <a:pt x="2247814" y="1485075"/>
                    </a:lnTo>
                    <a:lnTo>
                      <a:pt x="1751123" y="1485075"/>
                    </a:lnTo>
                    <a:lnTo>
                      <a:pt x="1751123" y="1960931"/>
                    </a:lnTo>
                    <a:lnTo>
                      <a:pt x="2253901" y="1960931"/>
                    </a:lnTo>
                    <a:lnTo>
                      <a:pt x="1751123" y="2497594"/>
                    </a:lnTo>
                    <a:lnTo>
                      <a:pt x="1751123" y="3444282"/>
                    </a:lnTo>
                    <a:lnTo>
                      <a:pt x="2220959" y="3940939"/>
                    </a:lnTo>
                    <a:lnTo>
                      <a:pt x="2198248" y="3940939"/>
                    </a:lnTo>
                    <a:lnTo>
                      <a:pt x="2414209" y="4138875"/>
                    </a:lnTo>
                    <a:lnTo>
                      <a:pt x="2388569" y="4297781"/>
                    </a:lnTo>
                    <a:lnTo>
                      <a:pt x="2194300" y="4297781"/>
                    </a:lnTo>
                    <a:lnTo>
                      <a:pt x="2194300" y="4299119"/>
                    </a:lnTo>
                    <a:lnTo>
                      <a:pt x="1751123" y="4299119"/>
                    </a:lnTo>
                    <a:lnTo>
                      <a:pt x="1751123" y="4301695"/>
                    </a:lnTo>
                    <a:lnTo>
                      <a:pt x="1109270" y="4301695"/>
                    </a:lnTo>
                    <a:cubicBezTo>
                      <a:pt x="1049623" y="3636519"/>
                      <a:pt x="742427" y="3290094"/>
                      <a:pt x="399871" y="2864999"/>
                    </a:cubicBezTo>
                    <a:cubicBezTo>
                      <a:pt x="150064" y="2562303"/>
                      <a:pt x="0" y="2174237"/>
                      <a:pt x="0" y="1751123"/>
                    </a:cubicBezTo>
                    <a:cubicBezTo>
                      <a:pt x="0" y="784004"/>
                      <a:pt x="784003" y="0"/>
                      <a:pt x="1751121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620" dirty="0"/>
              </a:p>
            </p:txBody>
          </p:sp>
          <p:sp>
            <p:nvSpPr>
              <p:cNvPr id="21" name="Right Triangle 20"/>
              <p:cNvSpPr/>
              <p:nvPr/>
            </p:nvSpPr>
            <p:spPr>
              <a:xfrm rot="5400000" flipH="1" flipV="1">
                <a:off x="4040509" y="862363"/>
                <a:ext cx="505849" cy="488785"/>
              </a:xfrm>
              <a:prstGeom prst="rtTriangle">
                <a:avLst/>
              </a:prstGeom>
              <a:solidFill>
                <a:srgbClr val="A337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2296" tIns="41148" rIns="82296" bIns="41148" anchor="ctr"/>
              <a:lstStyle>
                <a:lvl1pPr>
                  <a:defRPr>
                    <a:solidFill>
                      <a:schemeClr val="tx1"/>
                    </a:solidFill>
                    <a:latin typeface="Open Sans Light" pitchFamily="34" charset="0"/>
                    <a:ea typeface="맑은 고딕" panose="020B0503020000020004" pitchFamily="34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 Light" pitchFamily="34" charset="0"/>
                    <a:ea typeface="맑은 고딕" panose="020B0503020000020004" pitchFamily="34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 Light" pitchFamily="34" charset="0"/>
                    <a:ea typeface="맑은 고딕" panose="020B0503020000020004" pitchFamily="34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 Light" pitchFamily="34" charset="0"/>
                    <a:ea typeface="맑은 고딕" panose="020B0503020000020004" pitchFamily="34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 Light" pitchFamily="34" charset="0"/>
                    <a:ea typeface="맑은 고딕" panose="020B0503020000020004" pitchFamily="34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  <a:ea typeface="맑은 고딕" panose="020B0503020000020004" pitchFamily="34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  <a:ea typeface="맑은 고딕" panose="020B0503020000020004" pitchFamily="34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  <a:ea typeface="맑은 고딕" panose="020B0503020000020004" pitchFamily="34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  <a:ea typeface="맑은 고딕" panose="020B0503020000020004" pitchFamily="34" charset="-127"/>
                  </a:defRPr>
                </a:lvl9pPr>
              </a:lstStyle>
              <a:p>
                <a:pPr algn="ctr" eaLnBrk="1" hangingPunct="1"/>
                <a:endParaRPr lang="en-US" sz="156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Right Triangle 21"/>
              <p:cNvSpPr/>
              <p:nvPr/>
            </p:nvSpPr>
            <p:spPr>
              <a:xfrm rot="5400000">
                <a:off x="4577980" y="4731367"/>
                <a:ext cx="366158" cy="476090"/>
              </a:xfrm>
              <a:prstGeom prst="rtTriangle">
                <a:avLst/>
              </a:prstGeom>
              <a:solidFill>
                <a:srgbClr val="E0E3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2296" tIns="41148" rIns="82296" bIns="41148" anchor="ctr"/>
              <a:lstStyle>
                <a:lvl1pPr>
                  <a:defRPr>
                    <a:solidFill>
                      <a:schemeClr val="tx1"/>
                    </a:solidFill>
                    <a:latin typeface="Open Sans Light" pitchFamily="34" charset="0"/>
                    <a:ea typeface="맑은 고딕" panose="020B0503020000020004" pitchFamily="34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 Light" pitchFamily="34" charset="0"/>
                    <a:ea typeface="맑은 고딕" panose="020B0503020000020004" pitchFamily="34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 Light" pitchFamily="34" charset="0"/>
                    <a:ea typeface="맑은 고딕" panose="020B0503020000020004" pitchFamily="34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 Light" pitchFamily="34" charset="0"/>
                    <a:ea typeface="맑은 고딕" panose="020B0503020000020004" pitchFamily="34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 Light" pitchFamily="34" charset="0"/>
                    <a:ea typeface="맑은 고딕" panose="020B0503020000020004" pitchFamily="34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  <a:ea typeface="맑은 고딕" panose="020B0503020000020004" pitchFamily="34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  <a:ea typeface="맑은 고딕" panose="020B0503020000020004" pitchFamily="34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  <a:ea typeface="맑은 고딕" panose="020B0503020000020004" pitchFamily="34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  <a:ea typeface="맑은 고딕" panose="020B0503020000020004" pitchFamily="34" charset="-127"/>
                  </a:defRPr>
                </a:lvl9pPr>
              </a:lstStyle>
              <a:p>
                <a:pPr algn="ctr" eaLnBrk="1" hangingPunct="1"/>
                <a:endParaRPr lang="en-US" sz="1560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3" name="Group 70"/>
              <p:cNvGrpSpPr>
                <a:grpSpLocks noChangeAspect="1"/>
              </p:cNvGrpSpPr>
              <p:nvPr/>
            </p:nvGrpSpPr>
            <p:grpSpPr bwMode="auto">
              <a:xfrm>
                <a:off x="3890989" y="5146445"/>
                <a:ext cx="1278522" cy="1102405"/>
                <a:chOff x="1752775" y="1444895"/>
                <a:chExt cx="4393179" cy="3788018"/>
              </a:xfrm>
            </p:grpSpPr>
            <p:sp>
              <p:nvSpPr>
                <p:cNvPr id="29" name="Freeform 28"/>
                <p:cNvSpPr/>
                <p:nvPr/>
              </p:nvSpPr>
              <p:spPr>
                <a:xfrm>
                  <a:off x="2884786" y="3880195"/>
                  <a:ext cx="2086700" cy="1352718"/>
                </a:xfrm>
                <a:custGeom>
                  <a:avLst/>
                  <a:gdLst>
                    <a:gd name="connsiteX0" fmla="*/ 0 w 2091846"/>
                    <a:gd name="connsiteY0" fmla="*/ 638828 h 1352811"/>
                    <a:gd name="connsiteX1" fmla="*/ 2091846 w 2091846"/>
                    <a:gd name="connsiteY1" fmla="*/ 1352811 h 1352811"/>
                    <a:gd name="connsiteX2" fmla="*/ 1102290 w 2091846"/>
                    <a:gd name="connsiteY2" fmla="*/ 0 h 1352811"/>
                    <a:gd name="connsiteX3" fmla="*/ 37578 w 2091846"/>
                    <a:gd name="connsiteY3" fmla="*/ 676406 h 1352811"/>
                    <a:gd name="connsiteX4" fmla="*/ 0 w 2091846"/>
                    <a:gd name="connsiteY4" fmla="*/ 638828 h 1352811"/>
                    <a:gd name="connsiteX0" fmla="*/ 0 w 2054268"/>
                    <a:gd name="connsiteY0" fmla="*/ 676406 h 1352811"/>
                    <a:gd name="connsiteX1" fmla="*/ 2054268 w 2054268"/>
                    <a:gd name="connsiteY1" fmla="*/ 1352811 h 1352811"/>
                    <a:gd name="connsiteX2" fmla="*/ 1064712 w 2054268"/>
                    <a:gd name="connsiteY2" fmla="*/ 0 h 1352811"/>
                    <a:gd name="connsiteX3" fmla="*/ 0 w 2054268"/>
                    <a:gd name="connsiteY3" fmla="*/ 676406 h 1352811"/>
                    <a:gd name="connsiteX0" fmla="*/ 0 w 2101333"/>
                    <a:gd name="connsiteY0" fmla="*/ 676406 h 1352811"/>
                    <a:gd name="connsiteX1" fmla="*/ 2101333 w 2101333"/>
                    <a:gd name="connsiteY1" fmla="*/ 1352811 h 1352811"/>
                    <a:gd name="connsiteX2" fmla="*/ 1111777 w 2101333"/>
                    <a:gd name="connsiteY2" fmla="*/ 0 h 1352811"/>
                    <a:gd name="connsiteX3" fmla="*/ 0 w 2101333"/>
                    <a:gd name="connsiteY3" fmla="*/ 676406 h 1352811"/>
                    <a:gd name="connsiteX0" fmla="*/ 0 w 2094610"/>
                    <a:gd name="connsiteY0" fmla="*/ 662959 h 1352811"/>
                    <a:gd name="connsiteX1" fmla="*/ 2094610 w 2094610"/>
                    <a:gd name="connsiteY1" fmla="*/ 1352811 h 1352811"/>
                    <a:gd name="connsiteX2" fmla="*/ 1105054 w 2094610"/>
                    <a:gd name="connsiteY2" fmla="*/ 0 h 1352811"/>
                    <a:gd name="connsiteX3" fmla="*/ 0 w 2094610"/>
                    <a:gd name="connsiteY3" fmla="*/ 662959 h 135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94610" h="1352811">
                      <a:moveTo>
                        <a:pt x="0" y="662959"/>
                      </a:moveTo>
                      <a:lnTo>
                        <a:pt x="2094610" y="1352811"/>
                      </a:lnTo>
                      <a:lnTo>
                        <a:pt x="1105054" y="0"/>
                      </a:lnTo>
                      <a:lnTo>
                        <a:pt x="0" y="662959"/>
                      </a:lnTo>
                      <a:close/>
                    </a:path>
                  </a:pathLst>
                </a:custGeom>
                <a:solidFill>
                  <a:srgbClr val="614F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20" dirty="0"/>
                </a:p>
              </p:txBody>
            </p:sp>
            <p:sp>
              <p:nvSpPr>
                <p:cNvPr id="30" name="Freeform 29"/>
                <p:cNvSpPr/>
                <p:nvPr/>
              </p:nvSpPr>
              <p:spPr>
                <a:xfrm>
                  <a:off x="2215880" y="2840205"/>
                  <a:ext cx="2806499" cy="1163628"/>
                </a:xfrm>
                <a:custGeom>
                  <a:avLst/>
                  <a:gdLst>
                    <a:gd name="connsiteX0" fmla="*/ 0 w 3920646"/>
                    <a:gd name="connsiteY0" fmla="*/ 588723 h 1252602"/>
                    <a:gd name="connsiteX1" fmla="*/ 1077238 w 3920646"/>
                    <a:gd name="connsiteY1" fmla="*/ 1252602 h 1252602"/>
                    <a:gd name="connsiteX2" fmla="*/ 3720230 w 3920646"/>
                    <a:gd name="connsiteY2" fmla="*/ 1240076 h 1252602"/>
                    <a:gd name="connsiteX3" fmla="*/ 3920646 w 3920646"/>
                    <a:gd name="connsiteY3" fmla="*/ 876822 h 1252602"/>
                    <a:gd name="connsiteX4" fmla="*/ 2668044 w 3920646"/>
                    <a:gd name="connsiteY4" fmla="*/ 125260 h 1252602"/>
                    <a:gd name="connsiteX5" fmla="*/ 388307 w 3920646"/>
                    <a:gd name="connsiteY5" fmla="*/ 0 h 1252602"/>
                    <a:gd name="connsiteX6" fmla="*/ 0 w 3920646"/>
                    <a:gd name="connsiteY6" fmla="*/ 588723 h 1252602"/>
                    <a:gd name="connsiteX0" fmla="*/ 0 w 3920646"/>
                    <a:gd name="connsiteY0" fmla="*/ 588723 h 1240076"/>
                    <a:gd name="connsiteX1" fmla="*/ 1093280 w 3920646"/>
                    <a:gd name="connsiteY1" fmla="*/ 1232549 h 1240076"/>
                    <a:gd name="connsiteX2" fmla="*/ 3720230 w 3920646"/>
                    <a:gd name="connsiteY2" fmla="*/ 1240076 h 1240076"/>
                    <a:gd name="connsiteX3" fmla="*/ 3920646 w 3920646"/>
                    <a:gd name="connsiteY3" fmla="*/ 876822 h 1240076"/>
                    <a:gd name="connsiteX4" fmla="*/ 2668044 w 3920646"/>
                    <a:gd name="connsiteY4" fmla="*/ 125260 h 1240076"/>
                    <a:gd name="connsiteX5" fmla="*/ 388307 w 3920646"/>
                    <a:gd name="connsiteY5" fmla="*/ 0 h 1240076"/>
                    <a:gd name="connsiteX6" fmla="*/ 0 w 3920646"/>
                    <a:gd name="connsiteY6" fmla="*/ 588723 h 1240076"/>
                    <a:gd name="connsiteX0" fmla="*/ 0 w 3920646"/>
                    <a:gd name="connsiteY0" fmla="*/ 592733 h 1240076"/>
                    <a:gd name="connsiteX1" fmla="*/ 1093280 w 3920646"/>
                    <a:gd name="connsiteY1" fmla="*/ 1232549 h 1240076"/>
                    <a:gd name="connsiteX2" fmla="*/ 3720230 w 3920646"/>
                    <a:gd name="connsiteY2" fmla="*/ 1240076 h 1240076"/>
                    <a:gd name="connsiteX3" fmla="*/ 3920646 w 3920646"/>
                    <a:gd name="connsiteY3" fmla="*/ 876822 h 1240076"/>
                    <a:gd name="connsiteX4" fmla="*/ 2668044 w 3920646"/>
                    <a:gd name="connsiteY4" fmla="*/ 125260 h 1240076"/>
                    <a:gd name="connsiteX5" fmla="*/ 388307 w 3920646"/>
                    <a:gd name="connsiteY5" fmla="*/ 0 h 1240076"/>
                    <a:gd name="connsiteX6" fmla="*/ 0 w 3920646"/>
                    <a:gd name="connsiteY6" fmla="*/ 592733 h 1240076"/>
                    <a:gd name="connsiteX0" fmla="*/ 0 w 3928667"/>
                    <a:gd name="connsiteY0" fmla="*/ 600754 h 1240076"/>
                    <a:gd name="connsiteX1" fmla="*/ 1101301 w 3928667"/>
                    <a:gd name="connsiteY1" fmla="*/ 1232549 h 1240076"/>
                    <a:gd name="connsiteX2" fmla="*/ 3728251 w 3928667"/>
                    <a:gd name="connsiteY2" fmla="*/ 1240076 h 1240076"/>
                    <a:gd name="connsiteX3" fmla="*/ 3928667 w 3928667"/>
                    <a:gd name="connsiteY3" fmla="*/ 876822 h 1240076"/>
                    <a:gd name="connsiteX4" fmla="*/ 2676065 w 3928667"/>
                    <a:gd name="connsiteY4" fmla="*/ 125260 h 1240076"/>
                    <a:gd name="connsiteX5" fmla="*/ 396328 w 3928667"/>
                    <a:gd name="connsiteY5" fmla="*/ 0 h 1240076"/>
                    <a:gd name="connsiteX6" fmla="*/ 0 w 3928667"/>
                    <a:gd name="connsiteY6" fmla="*/ 600754 h 1240076"/>
                    <a:gd name="connsiteX0" fmla="*/ 0 w 3932685"/>
                    <a:gd name="connsiteY0" fmla="*/ 600754 h 1240076"/>
                    <a:gd name="connsiteX1" fmla="*/ 1101301 w 3932685"/>
                    <a:gd name="connsiteY1" fmla="*/ 1232549 h 1240076"/>
                    <a:gd name="connsiteX2" fmla="*/ 3728251 w 3932685"/>
                    <a:gd name="connsiteY2" fmla="*/ 1240076 h 1240076"/>
                    <a:gd name="connsiteX3" fmla="*/ 3932685 w 3932685"/>
                    <a:gd name="connsiteY3" fmla="*/ 868801 h 1240076"/>
                    <a:gd name="connsiteX4" fmla="*/ 2676065 w 3932685"/>
                    <a:gd name="connsiteY4" fmla="*/ 125260 h 1240076"/>
                    <a:gd name="connsiteX5" fmla="*/ 396328 w 3932685"/>
                    <a:gd name="connsiteY5" fmla="*/ 0 h 1240076"/>
                    <a:gd name="connsiteX6" fmla="*/ 0 w 3932685"/>
                    <a:gd name="connsiteY6" fmla="*/ 600754 h 1240076"/>
                    <a:gd name="connsiteX0" fmla="*/ 0 w 3932685"/>
                    <a:gd name="connsiteY0" fmla="*/ 600754 h 1240076"/>
                    <a:gd name="connsiteX1" fmla="*/ 1101301 w 3932685"/>
                    <a:gd name="connsiteY1" fmla="*/ 1232549 h 1240076"/>
                    <a:gd name="connsiteX2" fmla="*/ 3728251 w 3932685"/>
                    <a:gd name="connsiteY2" fmla="*/ 1240076 h 1240076"/>
                    <a:gd name="connsiteX3" fmla="*/ 3932685 w 3932685"/>
                    <a:gd name="connsiteY3" fmla="*/ 856769 h 1240076"/>
                    <a:gd name="connsiteX4" fmla="*/ 2676065 w 3932685"/>
                    <a:gd name="connsiteY4" fmla="*/ 125260 h 1240076"/>
                    <a:gd name="connsiteX5" fmla="*/ 396328 w 3932685"/>
                    <a:gd name="connsiteY5" fmla="*/ 0 h 1240076"/>
                    <a:gd name="connsiteX6" fmla="*/ 0 w 3932685"/>
                    <a:gd name="connsiteY6" fmla="*/ 600754 h 1240076"/>
                    <a:gd name="connsiteX0" fmla="*/ 0 w 3932685"/>
                    <a:gd name="connsiteY0" fmla="*/ 600754 h 1240076"/>
                    <a:gd name="connsiteX1" fmla="*/ 1101301 w 3932685"/>
                    <a:gd name="connsiteY1" fmla="*/ 1232549 h 1240076"/>
                    <a:gd name="connsiteX2" fmla="*/ 3728251 w 3932685"/>
                    <a:gd name="connsiteY2" fmla="*/ 1240076 h 1240076"/>
                    <a:gd name="connsiteX3" fmla="*/ 3932685 w 3932685"/>
                    <a:gd name="connsiteY3" fmla="*/ 856769 h 1240076"/>
                    <a:gd name="connsiteX4" fmla="*/ 1402409 w 3932685"/>
                    <a:gd name="connsiteY4" fmla="*/ 37029 h 1240076"/>
                    <a:gd name="connsiteX5" fmla="*/ 396328 w 3932685"/>
                    <a:gd name="connsiteY5" fmla="*/ 0 h 1240076"/>
                    <a:gd name="connsiteX6" fmla="*/ 0 w 3932685"/>
                    <a:gd name="connsiteY6" fmla="*/ 600754 h 1240076"/>
                    <a:gd name="connsiteX0" fmla="*/ 0 w 3728251"/>
                    <a:gd name="connsiteY0" fmla="*/ 600754 h 1240076"/>
                    <a:gd name="connsiteX1" fmla="*/ 1101301 w 3728251"/>
                    <a:gd name="connsiteY1" fmla="*/ 1232549 h 1240076"/>
                    <a:gd name="connsiteX2" fmla="*/ 3728251 w 3728251"/>
                    <a:gd name="connsiteY2" fmla="*/ 1240076 h 1240076"/>
                    <a:gd name="connsiteX3" fmla="*/ 2847868 w 3728251"/>
                    <a:gd name="connsiteY3" fmla="*/ 868800 h 1240076"/>
                    <a:gd name="connsiteX4" fmla="*/ 1402409 w 3728251"/>
                    <a:gd name="connsiteY4" fmla="*/ 37029 h 1240076"/>
                    <a:gd name="connsiteX5" fmla="*/ 396328 w 3728251"/>
                    <a:gd name="connsiteY5" fmla="*/ 0 h 1240076"/>
                    <a:gd name="connsiteX6" fmla="*/ 0 w 3728251"/>
                    <a:gd name="connsiteY6" fmla="*/ 600754 h 1240076"/>
                    <a:gd name="connsiteX0" fmla="*/ 0 w 2847868"/>
                    <a:gd name="connsiteY0" fmla="*/ 600754 h 1232549"/>
                    <a:gd name="connsiteX1" fmla="*/ 1101301 w 2847868"/>
                    <a:gd name="connsiteY1" fmla="*/ 1232549 h 1232549"/>
                    <a:gd name="connsiteX2" fmla="*/ 2538970 w 2847868"/>
                    <a:gd name="connsiteY2" fmla="*/ 1167887 h 1232549"/>
                    <a:gd name="connsiteX3" fmla="*/ 2847868 w 2847868"/>
                    <a:gd name="connsiteY3" fmla="*/ 868800 h 1232549"/>
                    <a:gd name="connsiteX4" fmla="*/ 1402409 w 2847868"/>
                    <a:gd name="connsiteY4" fmla="*/ 37029 h 1232549"/>
                    <a:gd name="connsiteX5" fmla="*/ 396328 w 2847868"/>
                    <a:gd name="connsiteY5" fmla="*/ 0 h 1232549"/>
                    <a:gd name="connsiteX6" fmla="*/ 0 w 2847868"/>
                    <a:gd name="connsiteY6" fmla="*/ 600754 h 1232549"/>
                    <a:gd name="connsiteX0" fmla="*/ 0 w 2803672"/>
                    <a:gd name="connsiteY0" fmla="*/ 600754 h 1232549"/>
                    <a:gd name="connsiteX1" fmla="*/ 1101301 w 2803672"/>
                    <a:gd name="connsiteY1" fmla="*/ 1232549 h 1232549"/>
                    <a:gd name="connsiteX2" fmla="*/ 2538970 w 2803672"/>
                    <a:gd name="connsiteY2" fmla="*/ 1167887 h 1232549"/>
                    <a:gd name="connsiteX3" fmla="*/ 2803672 w 2803672"/>
                    <a:gd name="connsiteY3" fmla="*/ 864789 h 1232549"/>
                    <a:gd name="connsiteX4" fmla="*/ 1402409 w 2803672"/>
                    <a:gd name="connsiteY4" fmla="*/ 37029 h 1232549"/>
                    <a:gd name="connsiteX5" fmla="*/ 396328 w 2803672"/>
                    <a:gd name="connsiteY5" fmla="*/ 0 h 1232549"/>
                    <a:gd name="connsiteX6" fmla="*/ 0 w 2803672"/>
                    <a:gd name="connsiteY6" fmla="*/ 600754 h 1232549"/>
                    <a:gd name="connsiteX0" fmla="*/ 0 w 2807689"/>
                    <a:gd name="connsiteY0" fmla="*/ 600754 h 1232549"/>
                    <a:gd name="connsiteX1" fmla="*/ 1101301 w 2807689"/>
                    <a:gd name="connsiteY1" fmla="*/ 1232549 h 1232549"/>
                    <a:gd name="connsiteX2" fmla="*/ 2538970 w 2807689"/>
                    <a:gd name="connsiteY2" fmla="*/ 1167887 h 1232549"/>
                    <a:gd name="connsiteX3" fmla="*/ 2807689 w 2807689"/>
                    <a:gd name="connsiteY3" fmla="*/ 860779 h 1232549"/>
                    <a:gd name="connsiteX4" fmla="*/ 1402409 w 2807689"/>
                    <a:gd name="connsiteY4" fmla="*/ 37029 h 1232549"/>
                    <a:gd name="connsiteX5" fmla="*/ 396328 w 2807689"/>
                    <a:gd name="connsiteY5" fmla="*/ 0 h 1232549"/>
                    <a:gd name="connsiteX6" fmla="*/ 0 w 2807689"/>
                    <a:gd name="connsiteY6" fmla="*/ 600754 h 1232549"/>
                    <a:gd name="connsiteX0" fmla="*/ 0 w 2807689"/>
                    <a:gd name="connsiteY0" fmla="*/ 600754 h 1232549"/>
                    <a:gd name="connsiteX1" fmla="*/ 1101301 w 2807689"/>
                    <a:gd name="connsiteY1" fmla="*/ 1232549 h 1232549"/>
                    <a:gd name="connsiteX2" fmla="*/ 2538970 w 2807689"/>
                    <a:gd name="connsiteY2" fmla="*/ 1167887 h 1232549"/>
                    <a:gd name="connsiteX3" fmla="*/ 2807689 w 2807689"/>
                    <a:gd name="connsiteY3" fmla="*/ 856769 h 1232549"/>
                    <a:gd name="connsiteX4" fmla="*/ 1402409 w 2807689"/>
                    <a:gd name="connsiteY4" fmla="*/ 37029 h 1232549"/>
                    <a:gd name="connsiteX5" fmla="*/ 396328 w 2807689"/>
                    <a:gd name="connsiteY5" fmla="*/ 0 h 1232549"/>
                    <a:gd name="connsiteX6" fmla="*/ 0 w 2807689"/>
                    <a:gd name="connsiteY6" fmla="*/ 600754 h 1232549"/>
                    <a:gd name="connsiteX0" fmla="*/ 0 w 2807689"/>
                    <a:gd name="connsiteY0" fmla="*/ 600754 h 1167887"/>
                    <a:gd name="connsiteX1" fmla="*/ 1185676 w 2807689"/>
                    <a:gd name="connsiteY1" fmla="*/ 1044055 h 1167887"/>
                    <a:gd name="connsiteX2" fmla="*/ 2538970 w 2807689"/>
                    <a:gd name="connsiteY2" fmla="*/ 1167887 h 1167887"/>
                    <a:gd name="connsiteX3" fmla="*/ 2807689 w 2807689"/>
                    <a:gd name="connsiteY3" fmla="*/ 856769 h 1167887"/>
                    <a:gd name="connsiteX4" fmla="*/ 1402409 w 2807689"/>
                    <a:gd name="connsiteY4" fmla="*/ 37029 h 1167887"/>
                    <a:gd name="connsiteX5" fmla="*/ 396328 w 2807689"/>
                    <a:gd name="connsiteY5" fmla="*/ 0 h 1167887"/>
                    <a:gd name="connsiteX6" fmla="*/ 0 w 2807689"/>
                    <a:gd name="connsiteY6" fmla="*/ 600754 h 1167887"/>
                    <a:gd name="connsiteX0" fmla="*/ 0 w 2807689"/>
                    <a:gd name="connsiteY0" fmla="*/ 600754 h 1167887"/>
                    <a:gd name="connsiteX1" fmla="*/ 1185676 w 2807689"/>
                    <a:gd name="connsiteY1" fmla="*/ 1044055 h 1167887"/>
                    <a:gd name="connsiteX2" fmla="*/ 2538970 w 2807689"/>
                    <a:gd name="connsiteY2" fmla="*/ 1167887 h 1167887"/>
                    <a:gd name="connsiteX3" fmla="*/ 2807689 w 2807689"/>
                    <a:gd name="connsiteY3" fmla="*/ 856769 h 1167887"/>
                    <a:gd name="connsiteX4" fmla="*/ 1249731 w 2807689"/>
                    <a:gd name="connsiteY4" fmla="*/ 145314 h 1167887"/>
                    <a:gd name="connsiteX5" fmla="*/ 396328 w 2807689"/>
                    <a:gd name="connsiteY5" fmla="*/ 0 h 1167887"/>
                    <a:gd name="connsiteX6" fmla="*/ 0 w 2807689"/>
                    <a:gd name="connsiteY6" fmla="*/ 600754 h 1167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07689" h="1167887">
                      <a:moveTo>
                        <a:pt x="0" y="600754"/>
                      </a:moveTo>
                      <a:lnTo>
                        <a:pt x="1185676" y="1044055"/>
                      </a:lnTo>
                      <a:lnTo>
                        <a:pt x="2538970" y="1167887"/>
                      </a:lnTo>
                      <a:lnTo>
                        <a:pt x="2807689" y="856769"/>
                      </a:lnTo>
                      <a:lnTo>
                        <a:pt x="1249731" y="145314"/>
                      </a:lnTo>
                      <a:lnTo>
                        <a:pt x="396328" y="0"/>
                      </a:lnTo>
                      <a:lnTo>
                        <a:pt x="0" y="600754"/>
                      </a:lnTo>
                      <a:close/>
                    </a:path>
                  </a:pathLst>
                </a:custGeom>
                <a:solidFill>
                  <a:srgbClr val="614F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20" dirty="0"/>
                </a:p>
              </p:txBody>
            </p:sp>
            <p:sp>
              <p:nvSpPr>
                <p:cNvPr id="31" name="Freeform 30"/>
                <p:cNvSpPr/>
                <p:nvPr/>
              </p:nvSpPr>
              <p:spPr>
                <a:xfrm>
                  <a:off x="1750554" y="1712937"/>
                  <a:ext cx="3933463" cy="1243630"/>
                </a:xfrm>
                <a:custGeom>
                  <a:avLst/>
                  <a:gdLst>
                    <a:gd name="connsiteX0" fmla="*/ 0 w 3920646"/>
                    <a:gd name="connsiteY0" fmla="*/ 588723 h 1252602"/>
                    <a:gd name="connsiteX1" fmla="*/ 1077238 w 3920646"/>
                    <a:gd name="connsiteY1" fmla="*/ 1252602 h 1252602"/>
                    <a:gd name="connsiteX2" fmla="*/ 3720230 w 3920646"/>
                    <a:gd name="connsiteY2" fmla="*/ 1240076 h 1252602"/>
                    <a:gd name="connsiteX3" fmla="*/ 3920646 w 3920646"/>
                    <a:gd name="connsiteY3" fmla="*/ 876822 h 1252602"/>
                    <a:gd name="connsiteX4" fmla="*/ 2668044 w 3920646"/>
                    <a:gd name="connsiteY4" fmla="*/ 125260 h 1252602"/>
                    <a:gd name="connsiteX5" fmla="*/ 388307 w 3920646"/>
                    <a:gd name="connsiteY5" fmla="*/ 0 h 1252602"/>
                    <a:gd name="connsiteX6" fmla="*/ 0 w 3920646"/>
                    <a:gd name="connsiteY6" fmla="*/ 588723 h 1252602"/>
                    <a:gd name="connsiteX0" fmla="*/ 0 w 3920646"/>
                    <a:gd name="connsiteY0" fmla="*/ 588723 h 1240076"/>
                    <a:gd name="connsiteX1" fmla="*/ 1093280 w 3920646"/>
                    <a:gd name="connsiteY1" fmla="*/ 1232549 h 1240076"/>
                    <a:gd name="connsiteX2" fmla="*/ 3720230 w 3920646"/>
                    <a:gd name="connsiteY2" fmla="*/ 1240076 h 1240076"/>
                    <a:gd name="connsiteX3" fmla="*/ 3920646 w 3920646"/>
                    <a:gd name="connsiteY3" fmla="*/ 876822 h 1240076"/>
                    <a:gd name="connsiteX4" fmla="*/ 2668044 w 3920646"/>
                    <a:gd name="connsiteY4" fmla="*/ 125260 h 1240076"/>
                    <a:gd name="connsiteX5" fmla="*/ 388307 w 3920646"/>
                    <a:gd name="connsiteY5" fmla="*/ 0 h 1240076"/>
                    <a:gd name="connsiteX6" fmla="*/ 0 w 3920646"/>
                    <a:gd name="connsiteY6" fmla="*/ 588723 h 1240076"/>
                    <a:gd name="connsiteX0" fmla="*/ 0 w 3920646"/>
                    <a:gd name="connsiteY0" fmla="*/ 592733 h 1240076"/>
                    <a:gd name="connsiteX1" fmla="*/ 1093280 w 3920646"/>
                    <a:gd name="connsiteY1" fmla="*/ 1232549 h 1240076"/>
                    <a:gd name="connsiteX2" fmla="*/ 3720230 w 3920646"/>
                    <a:gd name="connsiteY2" fmla="*/ 1240076 h 1240076"/>
                    <a:gd name="connsiteX3" fmla="*/ 3920646 w 3920646"/>
                    <a:gd name="connsiteY3" fmla="*/ 876822 h 1240076"/>
                    <a:gd name="connsiteX4" fmla="*/ 2668044 w 3920646"/>
                    <a:gd name="connsiteY4" fmla="*/ 125260 h 1240076"/>
                    <a:gd name="connsiteX5" fmla="*/ 388307 w 3920646"/>
                    <a:gd name="connsiteY5" fmla="*/ 0 h 1240076"/>
                    <a:gd name="connsiteX6" fmla="*/ 0 w 3920646"/>
                    <a:gd name="connsiteY6" fmla="*/ 592733 h 1240076"/>
                    <a:gd name="connsiteX0" fmla="*/ 0 w 3928667"/>
                    <a:gd name="connsiteY0" fmla="*/ 600754 h 1240076"/>
                    <a:gd name="connsiteX1" fmla="*/ 1101301 w 3928667"/>
                    <a:gd name="connsiteY1" fmla="*/ 1232549 h 1240076"/>
                    <a:gd name="connsiteX2" fmla="*/ 3728251 w 3928667"/>
                    <a:gd name="connsiteY2" fmla="*/ 1240076 h 1240076"/>
                    <a:gd name="connsiteX3" fmla="*/ 3928667 w 3928667"/>
                    <a:gd name="connsiteY3" fmla="*/ 876822 h 1240076"/>
                    <a:gd name="connsiteX4" fmla="*/ 2676065 w 3928667"/>
                    <a:gd name="connsiteY4" fmla="*/ 125260 h 1240076"/>
                    <a:gd name="connsiteX5" fmla="*/ 396328 w 3928667"/>
                    <a:gd name="connsiteY5" fmla="*/ 0 h 1240076"/>
                    <a:gd name="connsiteX6" fmla="*/ 0 w 3928667"/>
                    <a:gd name="connsiteY6" fmla="*/ 600754 h 1240076"/>
                    <a:gd name="connsiteX0" fmla="*/ 0 w 3932685"/>
                    <a:gd name="connsiteY0" fmla="*/ 600754 h 1240076"/>
                    <a:gd name="connsiteX1" fmla="*/ 1101301 w 3932685"/>
                    <a:gd name="connsiteY1" fmla="*/ 1232549 h 1240076"/>
                    <a:gd name="connsiteX2" fmla="*/ 3728251 w 3932685"/>
                    <a:gd name="connsiteY2" fmla="*/ 1240076 h 1240076"/>
                    <a:gd name="connsiteX3" fmla="*/ 3932685 w 3932685"/>
                    <a:gd name="connsiteY3" fmla="*/ 868801 h 1240076"/>
                    <a:gd name="connsiteX4" fmla="*/ 2676065 w 3932685"/>
                    <a:gd name="connsiteY4" fmla="*/ 125260 h 1240076"/>
                    <a:gd name="connsiteX5" fmla="*/ 396328 w 3932685"/>
                    <a:gd name="connsiteY5" fmla="*/ 0 h 1240076"/>
                    <a:gd name="connsiteX6" fmla="*/ 0 w 3932685"/>
                    <a:gd name="connsiteY6" fmla="*/ 600754 h 1240076"/>
                    <a:gd name="connsiteX0" fmla="*/ 0 w 3932685"/>
                    <a:gd name="connsiteY0" fmla="*/ 600754 h 1240076"/>
                    <a:gd name="connsiteX1" fmla="*/ 1101301 w 3932685"/>
                    <a:gd name="connsiteY1" fmla="*/ 1232549 h 1240076"/>
                    <a:gd name="connsiteX2" fmla="*/ 3728251 w 3932685"/>
                    <a:gd name="connsiteY2" fmla="*/ 1240076 h 1240076"/>
                    <a:gd name="connsiteX3" fmla="*/ 3932685 w 3932685"/>
                    <a:gd name="connsiteY3" fmla="*/ 856769 h 1240076"/>
                    <a:gd name="connsiteX4" fmla="*/ 2676065 w 3932685"/>
                    <a:gd name="connsiteY4" fmla="*/ 125260 h 1240076"/>
                    <a:gd name="connsiteX5" fmla="*/ 396328 w 3932685"/>
                    <a:gd name="connsiteY5" fmla="*/ 0 h 1240076"/>
                    <a:gd name="connsiteX6" fmla="*/ 0 w 3932685"/>
                    <a:gd name="connsiteY6" fmla="*/ 600754 h 1240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32685" h="1240076">
                      <a:moveTo>
                        <a:pt x="0" y="600754"/>
                      </a:moveTo>
                      <a:lnTo>
                        <a:pt x="1101301" y="1232549"/>
                      </a:lnTo>
                      <a:lnTo>
                        <a:pt x="3728251" y="1240076"/>
                      </a:lnTo>
                      <a:lnTo>
                        <a:pt x="3932685" y="856769"/>
                      </a:lnTo>
                      <a:lnTo>
                        <a:pt x="2676065" y="125260"/>
                      </a:lnTo>
                      <a:lnTo>
                        <a:pt x="396328" y="0"/>
                      </a:lnTo>
                      <a:lnTo>
                        <a:pt x="0" y="600754"/>
                      </a:lnTo>
                      <a:close/>
                    </a:path>
                  </a:pathLst>
                </a:custGeom>
                <a:solidFill>
                  <a:srgbClr val="614F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20" dirty="0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2215880" y="2578388"/>
                  <a:ext cx="3468137" cy="858176"/>
                </a:xfrm>
                <a:prstGeom prst="rect">
                  <a:avLst/>
                </a:prstGeom>
                <a:solidFill>
                  <a:srgbClr val="E76B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Open Sans Light" pitchFamily="34" charset="0"/>
                      <a:ea typeface="맑은 고딕" panose="020B0503020000020004" pitchFamily="34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 Light" pitchFamily="34" charset="0"/>
                      <a:ea typeface="맑은 고딕" panose="020B0503020000020004" pitchFamily="34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  <a:ea typeface="맑은 고딕" panose="020B0503020000020004" pitchFamily="34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  <a:ea typeface="맑은 고딕" panose="020B0503020000020004" pitchFamily="34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  <a:ea typeface="맑은 고딕" panose="020B0503020000020004" pitchFamily="34" charset="-127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  <a:ea typeface="맑은 고딕" panose="020B0503020000020004" pitchFamily="34" charset="-127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  <a:ea typeface="맑은 고딕" panose="020B0503020000020004" pitchFamily="34" charset="-127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  <a:ea typeface="맑은 고딕" panose="020B0503020000020004" pitchFamily="34" charset="-127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  <a:ea typeface="맑은 고딕" panose="020B0503020000020004" pitchFamily="34" charset="-127"/>
                    </a:defRPr>
                  </a:lvl9pPr>
                </a:lstStyle>
                <a:p>
                  <a:pPr algn="ctr" eaLnBrk="1" hangingPunct="1"/>
                  <a:endParaRPr lang="en-US" sz="156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2877518" y="3691105"/>
                  <a:ext cx="2144861" cy="865451"/>
                </a:xfrm>
                <a:prstGeom prst="rect">
                  <a:avLst/>
                </a:prstGeom>
                <a:solidFill>
                  <a:srgbClr val="E76B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Open Sans Light" pitchFamily="34" charset="0"/>
                      <a:ea typeface="맑은 고딕" panose="020B0503020000020004" pitchFamily="34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 Light" pitchFamily="34" charset="0"/>
                      <a:ea typeface="맑은 고딕" panose="020B0503020000020004" pitchFamily="34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  <a:ea typeface="맑은 고딕" panose="020B0503020000020004" pitchFamily="34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  <a:ea typeface="맑은 고딕" panose="020B0503020000020004" pitchFamily="34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  <a:ea typeface="맑은 고딕" panose="020B0503020000020004" pitchFamily="34" charset="-127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  <a:ea typeface="맑은 고딕" panose="020B0503020000020004" pitchFamily="34" charset="-127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  <a:ea typeface="맑은 고딕" panose="020B0503020000020004" pitchFamily="34" charset="-127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  <a:ea typeface="맑은 고딕" panose="020B0503020000020004" pitchFamily="34" charset="-127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  <a:ea typeface="맑은 고딕" panose="020B0503020000020004" pitchFamily="34" charset="-127"/>
                    </a:defRPr>
                  </a:lvl9pPr>
                </a:lstStyle>
                <a:p>
                  <a:pPr algn="ctr" eaLnBrk="1" hangingPunct="1"/>
                  <a:endParaRPr lang="en-US" sz="156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1750554" y="1443850"/>
                  <a:ext cx="4398789" cy="865446"/>
                </a:xfrm>
                <a:prstGeom prst="rect">
                  <a:avLst/>
                </a:prstGeom>
                <a:solidFill>
                  <a:srgbClr val="E76B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Open Sans Light" pitchFamily="34" charset="0"/>
                      <a:ea typeface="맑은 고딕" panose="020B0503020000020004" pitchFamily="34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 Light" pitchFamily="34" charset="0"/>
                      <a:ea typeface="맑은 고딕" panose="020B0503020000020004" pitchFamily="34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  <a:ea typeface="맑은 고딕" panose="020B0503020000020004" pitchFamily="34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  <a:ea typeface="맑은 고딕" panose="020B0503020000020004" pitchFamily="34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  <a:ea typeface="맑은 고딕" panose="020B0503020000020004" pitchFamily="34" charset="-127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  <a:ea typeface="맑은 고딕" panose="020B0503020000020004" pitchFamily="34" charset="-127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  <a:ea typeface="맑은 고딕" panose="020B0503020000020004" pitchFamily="34" charset="-127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  <a:ea typeface="맑은 고딕" panose="020B0503020000020004" pitchFamily="34" charset="-127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  <a:ea typeface="맑은 고딕" panose="020B0503020000020004" pitchFamily="34" charset="-127"/>
                    </a:defRPr>
                  </a:lvl9pPr>
                </a:lstStyle>
                <a:p>
                  <a:pPr algn="ctr" eaLnBrk="1" hangingPunct="1"/>
                  <a:endParaRPr lang="en-US" sz="1560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4" name="Right Triangle 23"/>
              <p:cNvSpPr/>
              <p:nvPr/>
            </p:nvSpPr>
            <p:spPr>
              <a:xfrm flipH="1" flipV="1">
                <a:off x="4087127" y="3766168"/>
                <a:ext cx="450698" cy="535480"/>
              </a:xfrm>
              <a:prstGeom prst="rtTriangle">
                <a:avLst/>
              </a:prstGeom>
              <a:solidFill>
                <a:srgbClr val="E76B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2296" tIns="41148" rIns="82296" bIns="41148" anchor="ctr"/>
              <a:lstStyle>
                <a:lvl1pPr>
                  <a:defRPr>
                    <a:solidFill>
                      <a:schemeClr val="tx1"/>
                    </a:solidFill>
                    <a:latin typeface="Open Sans Light" pitchFamily="34" charset="0"/>
                    <a:ea typeface="맑은 고딕" panose="020B0503020000020004" pitchFamily="34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 Light" pitchFamily="34" charset="0"/>
                    <a:ea typeface="맑은 고딕" panose="020B0503020000020004" pitchFamily="34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 Light" pitchFamily="34" charset="0"/>
                    <a:ea typeface="맑은 고딕" panose="020B0503020000020004" pitchFamily="34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 Light" pitchFamily="34" charset="0"/>
                    <a:ea typeface="맑은 고딕" panose="020B0503020000020004" pitchFamily="34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 Light" pitchFamily="34" charset="0"/>
                    <a:ea typeface="맑은 고딕" panose="020B0503020000020004" pitchFamily="34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  <a:ea typeface="맑은 고딕" panose="020B0503020000020004" pitchFamily="34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  <a:ea typeface="맑은 고딕" panose="020B0503020000020004" pitchFamily="34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  <a:ea typeface="맑은 고딕" panose="020B0503020000020004" pitchFamily="34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  <a:ea typeface="맑은 고딕" panose="020B0503020000020004" pitchFamily="34" charset="-127"/>
                  </a:defRPr>
                </a:lvl9pPr>
              </a:lstStyle>
              <a:p>
                <a:pPr algn="ctr" eaLnBrk="1" hangingPunct="1"/>
                <a:endParaRPr lang="en-US" sz="156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24"/>
              <p:cNvSpPr/>
              <p:nvPr/>
            </p:nvSpPr>
            <p:spPr>
              <a:xfrm rot="18900000">
                <a:off x="4635160" y="970239"/>
                <a:ext cx="344902" cy="1799045"/>
              </a:xfrm>
              <a:custGeom>
                <a:avLst/>
                <a:gdLst>
                  <a:gd name="connsiteX0" fmla="*/ 0 w 343576"/>
                  <a:gd name="connsiteY0" fmla="*/ 0 h 1799671"/>
                  <a:gd name="connsiteX1" fmla="*/ 343576 w 343576"/>
                  <a:gd name="connsiteY1" fmla="*/ 343576 h 1799671"/>
                  <a:gd name="connsiteX2" fmla="*/ 343576 w 343576"/>
                  <a:gd name="connsiteY2" fmla="*/ 1799671 h 1799671"/>
                  <a:gd name="connsiteX3" fmla="*/ 0 w 343576"/>
                  <a:gd name="connsiteY3" fmla="*/ 1799671 h 179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576" h="1799671">
                    <a:moveTo>
                      <a:pt x="0" y="0"/>
                    </a:moveTo>
                    <a:lnTo>
                      <a:pt x="343576" y="343576"/>
                    </a:lnTo>
                    <a:lnTo>
                      <a:pt x="343576" y="1799671"/>
                    </a:lnTo>
                    <a:lnTo>
                      <a:pt x="0" y="1799671"/>
                    </a:lnTo>
                    <a:close/>
                  </a:path>
                </a:pathLst>
              </a:custGeom>
              <a:solidFill>
                <a:srgbClr val="C141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2296" tIns="41148" rIns="82296" bIns="41148" anchor="ctr"/>
              <a:lstStyle/>
              <a:p>
                <a:pPr algn="ctr">
                  <a:defRPr/>
                </a:pPr>
                <a:endParaRPr lang="en-US" sz="1620" dirty="0"/>
              </a:p>
            </p:txBody>
          </p:sp>
          <p:sp>
            <p:nvSpPr>
              <p:cNvPr id="26" name="Freeform 25"/>
              <p:cNvSpPr/>
              <p:nvPr/>
            </p:nvSpPr>
            <p:spPr>
              <a:xfrm rot="2700000" flipH="1">
                <a:off x="4588609" y="2432758"/>
                <a:ext cx="342785" cy="1799045"/>
              </a:xfrm>
              <a:custGeom>
                <a:avLst/>
                <a:gdLst>
                  <a:gd name="connsiteX0" fmla="*/ 0 w 343576"/>
                  <a:gd name="connsiteY0" fmla="*/ 0 h 1799671"/>
                  <a:gd name="connsiteX1" fmla="*/ 343576 w 343576"/>
                  <a:gd name="connsiteY1" fmla="*/ 343576 h 1799671"/>
                  <a:gd name="connsiteX2" fmla="*/ 343576 w 343576"/>
                  <a:gd name="connsiteY2" fmla="*/ 1799671 h 1799671"/>
                  <a:gd name="connsiteX3" fmla="*/ 0 w 343576"/>
                  <a:gd name="connsiteY3" fmla="*/ 1799671 h 179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576" h="1799671">
                    <a:moveTo>
                      <a:pt x="0" y="0"/>
                    </a:moveTo>
                    <a:lnTo>
                      <a:pt x="343576" y="343576"/>
                    </a:lnTo>
                    <a:lnTo>
                      <a:pt x="343576" y="1799671"/>
                    </a:lnTo>
                    <a:lnTo>
                      <a:pt x="0" y="1799671"/>
                    </a:lnTo>
                    <a:close/>
                  </a:path>
                </a:pathLst>
              </a:custGeom>
              <a:solidFill>
                <a:srgbClr val="A337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2296" tIns="41148" rIns="82296" bIns="41148" anchor="ctr"/>
              <a:lstStyle/>
              <a:p>
                <a:pPr algn="ctr">
                  <a:defRPr/>
                </a:pPr>
                <a:endParaRPr lang="en-US" sz="1620" dirty="0"/>
              </a:p>
            </p:txBody>
          </p:sp>
          <p:sp>
            <p:nvSpPr>
              <p:cNvPr id="27" name="Freeform 26"/>
              <p:cNvSpPr/>
              <p:nvPr/>
            </p:nvSpPr>
            <p:spPr>
              <a:xfrm rot="18900000">
                <a:off x="4548406" y="3486787"/>
                <a:ext cx="344900" cy="1669937"/>
              </a:xfrm>
              <a:custGeom>
                <a:avLst/>
                <a:gdLst>
                  <a:gd name="connsiteX0" fmla="*/ 0 w 343576"/>
                  <a:gd name="connsiteY0" fmla="*/ 0 h 1668752"/>
                  <a:gd name="connsiteX1" fmla="*/ 343576 w 343576"/>
                  <a:gd name="connsiteY1" fmla="*/ 343576 h 1668752"/>
                  <a:gd name="connsiteX2" fmla="*/ 343576 w 343576"/>
                  <a:gd name="connsiteY2" fmla="*/ 1425198 h 1668752"/>
                  <a:gd name="connsiteX3" fmla="*/ 343576 w 343576"/>
                  <a:gd name="connsiteY3" fmla="*/ 1461106 h 1668752"/>
                  <a:gd name="connsiteX4" fmla="*/ 343576 w 343576"/>
                  <a:gd name="connsiteY4" fmla="*/ 1461106 h 1668752"/>
                  <a:gd name="connsiteX5" fmla="*/ 343576 w 343576"/>
                  <a:gd name="connsiteY5" fmla="*/ 1466805 h 1668752"/>
                  <a:gd name="connsiteX6" fmla="*/ 339636 w 343576"/>
                  <a:gd name="connsiteY6" fmla="*/ 1462865 h 1668752"/>
                  <a:gd name="connsiteX7" fmla="*/ 277577 w 343576"/>
                  <a:gd name="connsiteY7" fmla="*/ 1490571 h 1668752"/>
                  <a:gd name="connsiteX8" fmla="*/ 90669 w 343576"/>
                  <a:gd name="connsiteY8" fmla="*/ 1600719 h 1668752"/>
                  <a:gd name="connsiteX9" fmla="*/ 0 w 343576"/>
                  <a:gd name="connsiteY9" fmla="*/ 1668752 h 1668752"/>
                  <a:gd name="connsiteX10" fmla="*/ 0 w 343576"/>
                  <a:gd name="connsiteY10" fmla="*/ 1123229 h 1668752"/>
                  <a:gd name="connsiteX11" fmla="*/ 0 w 343576"/>
                  <a:gd name="connsiteY11" fmla="*/ 1123229 h 1668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3576" h="1668752">
                    <a:moveTo>
                      <a:pt x="0" y="0"/>
                    </a:moveTo>
                    <a:lnTo>
                      <a:pt x="343576" y="343576"/>
                    </a:lnTo>
                    <a:lnTo>
                      <a:pt x="343576" y="1425198"/>
                    </a:lnTo>
                    <a:lnTo>
                      <a:pt x="343576" y="1461106"/>
                    </a:lnTo>
                    <a:lnTo>
                      <a:pt x="343576" y="1461106"/>
                    </a:lnTo>
                    <a:lnTo>
                      <a:pt x="343576" y="1466805"/>
                    </a:lnTo>
                    <a:lnTo>
                      <a:pt x="339636" y="1462865"/>
                    </a:lnTo>
                    <a:lnTo>
                      <a:pt x="277577" y="1490571"/>
                    </a:lnTo>
                    <a:cubicBezTo>
                      <a:pt x="215635" y="1522434"/>
                      <a:pt x="153417" y="1558869"/>
                      <a:pt x="90669" y="1600719"/>
                    </a:cubicBezTo>
                    <a:lnTo>
                      <a:pt x="0" y="1668752"/>
                    </a:lnTo>
                    <a:lnTo>
                      <a:pt x="0" y="1123229"/>
                    </a:lnTo>
                    <a:lnTo>
                      <a:pt x="0" y="1123229"/>
                    </a:lnTo>
                    <a:close/>
                  </a:path>
                </a:pathLst>
              </a:custGeom>
              <a:solidFill>
                <a:srgbClr val="C141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2296" tIns="41148" rIns="82296" bIns="41148" anchor="ctr"/>
              <a:lstStyle/>
              <a:p>
                <a:pPr algn="ctr">
                  <a:defRPr/>
                </a:pPr>
                <a:endParaRPr lang="en-US" sz="1620" dirty="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026612" y="2333281"/>
                <a:ext cx="823107" cy="488918"/>
              </a:xfrm>
              <a:prstGeom prst="rect">
                <a:avLst/>
              </a:prstGeom>
              <a:solidFill>
                <a:srgbClr val="614F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2296" tIns="41148" rIns="82296" bIns="41148" anchor="ctr"/>
              <a:lstStyle/>
              <a:p>
                <a:pPr algn="ctr">
                  <a:defRPr/>
                </a:pPr>
                <a:endParaRPr lang="en-US" sz="810" dirty="0"/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26864" y="1458399"/>
              <a:ext cx="2533171" cy="42665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pPr defTabSz="1316736"/>
              <a:r>
                <a:rPr lang="en-US" sz="2400" b="1" dirty="0">
                  <a:solidFill>
                    <a:srgbClr val="948A54"/>
                  </a:solidFill>
                  <a:latin typeface="Arial Narrow" panose="020B0606020202030204" pitchFamily="34" charset="0"/>
                  <a:ea typeface="ヒラギノ角ゴ ProN W3" charset="-128"/>
                  <a:cs typeface="ヒラギノ角ゴ ProN W3" charset="-128"/>
                </a:rPr>
                <a:t>Data Modeling &amp; ETL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004523" y="1407568"/>
              <a:ext cx="2595724" cy="7679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defTabSz="1316736"/>
              <a:r>
                <a:rPr lang="en-US" sz="2400" b="1" dirty="0">
                  <a:solidFill>
                    <a:srgbClr val="C14119"/>
                  </a:solidFill>
                  <a:latin typeface="Arial Narrow" panose="020B0606020202030204" pitchFamily="34" charset="0"/>
                  <a:ea typeface="ヒラギノ角ゴ ProN W3" charset="-128"/>
                  <a:cs typeface="ヒラギノ角ゴ ProN W3" charset="-128"/>
                </a:rPr>
                <a:t>Visual Reporting &amp; Dashboard</a:t>
              </a:r>
            </a:p>
          </p:txBody>
        </p:sp>
        <p:pic>
          <p:nvPicPr>
            <p:cNvPr id="7" name="Picture 2" descr="http://www.frostdatacapital.com/images/icons/starwhit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6284" y="1966707"/>
              <a:ext cx="736600" cy="67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://callsnapp.com/images/icon_bar_w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86907" y="2016811"/>
              <a:ext cx="646470" cy="646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https://sqlserverexperts.net/wp-content/uploads/2014/09/SSIS.jp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266" y="2764183"/>
              <a:ext cx="1905454" cy="650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https://community.informatica.com/themes/infa_communities/resources/images/logo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77" y="2173363"/>
              <a:ext cx="1852468" cy="513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://technologyadvice.com/wp-content/uploads/2014/01/Pentaho_new_logo_2013.png"/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90379" y="3505130"/>
              <a:ext cx="1656879" cy="593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http://seeklogo.com/images/S/SAS_Institute-logo-D3C72495E7-seeklogo.com.gif"/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2132" b="14630"/>
            <a:stretch/>
          </p:blipFill>
          <p:spPr bwMode="auto">
            <a:xfrm>
              <a:off x="2193957" y="3498785"/>
              <a:ext cx="1053975" cy="666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http://logonoid.com/images/tableau-logo.png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4524" y="2311265"/>
              <a:ext cx="2707298" cy="529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6" descr="http://garudatrainings.com/wp-content/uploads/2014/02/Qlikview-Online-training.jpg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7647" y="3041947"/>
              <a:ext cx="1455511" cy="499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8" descr="http://vector.me/files/images/7/1/71039/cognos.png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7114" y="3050017"/>
              <a:ext cx="1397454" cy="410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http://seeklogo.com/images/S/SAS_Institute-logo-D3C72495E7-seeklogo.com.gif"/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2132" b="14630"/>
            <a:stretch/>
          </p:blipFill>
          <p:spPr bwMode="auto">
            <a:xfrm>
              <a:off x="5301683" y="3674259"/>
              <a:ext cx="1097015" cy="69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2" descr="http://images.en.yibada.com/data/images/full/47290/ibm-watson-logo.jpg"/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D"/>
                </a:clrFrom>
                <a:clrTo>
                  <a:srgbClr val="FFFF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7026" y="3524957"/>
              <a:ext cx="1852648" cy="791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https://static.wixstatic.com/media/429dd2_ac034237c6c34932a6814a1447406214.png/v1/fill/w_295,h_295,al_c,q_80,usm_0.66_1.00_0.01/429dd2_ac034237c6c34932a6814a1447406214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8602" y="3616784"/>
              <a:ext cx="683292" cy="683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9134989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1072705" y="179869"/>
            <a:ext cx="9875520" cy="450642"/>
          </a:xfrm>
          <a:prstGeom prst="rect">
            <a:avLst/>
          </a:prstGeom>
        </p:spPr>
        <p:txBody>
          <a:bodyPr vert="horz"/>
          <a:lstStyle>
            <a:lvl1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+mj-lt"/>
                <a:ea typeface="+mj-ea"/>
                <a:cs typeface="+mj-cs"/>
                <a:sym typeface="Arial Bold" panose="020B0704020202020204" pitchFamily="34" charset="0"/>
              </a:defRPr>
            </a:lvl1pPr>
            <a:lvl2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2pPr>
            <a:lvl3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3pPr>
            <a:lvl4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4pPr>
            <a:lvl5pPr marL="79375" indent="-79375" algn="l" rtl="0" eaLnBrk="0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panose="020B0704020202020204" pitchFamily="34" charset="0"/>
              </a:defRPr>
            </a:lvl5pPr>
            <a:lvl6pPr marL="5365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6pPr>
            <a:lvl7pPr marL="9937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7pPr>
            <a:lvl8pPr marL="14509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8pPr>
            <a:lvl9pPr marL="1908175" algn="l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006FD5"/>
                </a:solidFill>
                <a:latin typeface="Arial Bold" charset="0"/>
                <a:ea typeface="ヒラギノ角ゴ ProN W6" charset="-128"/>
                <a:cs typeface="ヒラギノ角ゴ ProN W6" charset="-128"/>
                <a:sym typeface="Arial Bold" charset="0"/>
              </a:defRPr>
            </a:lvl9pPr>
          </a:lstStyle>
          <a:p>
            <a:pPr algn="ctr"/>
            <a:r>
              <a:rPr lang="en-US" altLang="en-US" sz="2800" dirty="0">
                <a:solidFill>
                  <a:srgbClr val="FFFFFF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Big Data Ecosystem –Technologies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186423" y="1176063"/>
            <a:ext cx="2297528" cy="1792879"/>
            <a:chOff x="4144733" y="825603"/>
            <a:chExt cx="1675171" cy="1536424"/>
          </a:xfrm>
        </p:grpSpPr>
        <p:sp>
          <p:nvSpPr>
            <p:cNvPr id="19" name="Rounded Rectangle 18"/>
            <p:cNvSpPr/>
            <p:nvPr/>
          </p:nvSpPr>
          <p:spPr>
            <a:xfrm>
              <a:off x="4144733" y="825603"/>
              <a:ext cx="1675171" cy="1536424"/>
            </a:xfrm>
            <a:prstGeom prst="roundRect">
              <a:avLst>
                <a:gd name="adj" fmla="val 5324"/>
              </a:avLst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lIns="109693" tIns="54845" rIns="109693" bIns="54845" rtlCol="0" anchor="ctr"/>
            <a:lstStyle/>
            <a:p>
              <a:pPr defTabSz="1096930">
                <a:defRPr/>
              </a:pPr>
              <a:endParaRPr lang="en-US" sz="1440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29705" y="876888"/>
              <a:ext cx="1182184" cy="284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109693" tIns="54845" rIns="109693" bIns="54845" rtlCol="0">
              <a:spAutoFit/>
            </a:bodyPr>
            <a:lstStyle/>
            <a:p>
              <a:pPr defTabSz="855604">
                <a:defRPr/>
              </a:pPr>
              <a:r>
                <a:rPr lang="en-IN" sz="1440" b="1" kern="0" dirty="0">
                  <a:solidFill>
                    <a:srgbClr val="008000"/>
                  </a:solidFill>
                  <a:latin typeface="Calibri"/>
                </a:rPr>
                <a:t>Languages</a:t>
              </a:r>
            </a:p>
          </p:txBody>
        </p:sp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205" y="1250147"/>
              <a:ext cx="489417" cy="4636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xtLst/>
          </p:spPr>
        </p:pic>
        <p:pic>
          <p:nvPicPr>
            <p:cNvPr id="22" name="Picture 66" descr="http://farm7.static.flickr.com/6212/6330961581_47378d082e.jpg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910982" y="1959230"/>
              <a:ext cx="685374" cy="216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</p:pic>
        <p:pic>
          <p:nvPicPr>
            <p:cNvPr id="23" name="Picture 28" descr="http://www.kateheddleston.com/static/images/pyth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176" y="1805607"/>
              <a:ext cx="370348" cy="370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</p:pic>
        <p:pic>
          <p:nvPicPr>
            <p:cNvPr id="24" name="Picture 64" descr="http://www.red-team-design.com/wp-content/uploads/2011/01/css3-html5-logo-initial.png"/>
            <p:cNvPicPr>
              <a:picLocks noChangeAspect="1" noChangeArrowheads="1"/>
            </p:cNvPicPr>
            <p:nvPr/>
          </p:nvPicPr>
          <p:blipFill rotWithShape="1"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107" r="19868"/>
            <a:stretch/>
          </p:blipFill>
          <p:spPr bwMode="auto">
            <a:xfrm>
              <a:off x="5136899" y="1301618"/>
              <a:ext cx="393555" cy="546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</p:pic>
      </p:grpSp>
      <p:grpSp>
        <p:nvGrpSpPr>
          <p:cNvPr id="25" name="Group 24"/>
          <p:cNvGrpSpPr/>
          <p:nvPr/>
        </p:nvGrpSpPr>
        <p:grpSpPr>
          <a:xfrm>
            <a:off x="7926520" y="1176063"/>
            <a:ext cx="2560872" cy="1810135"/>
            <a:chOff x="6357323" y="1021825"/>
            <a:chExt cx="2326977" cy="1330704"/>
          </a:xfrm>
        </p:grpSpPr>
        <p:sp>
          <p:nvSpPr>
            <p:cNvPr id="26" name="Rounded Rectangle 25"/>
            <p:cNvSpPr/>
            <p:nvPr/>
          </p:nvSpPr>
          <p:spPr>
            <a:xfrm>
              <a:off x="6357323" y="1021825"/>
              <a:ext cx="2326977" cy="1330704"/>
            </a:xfrm>
            <a:prstGeom prst="roundRect">
              <a:avLst>
                <a:gd name="adj" fmla="val 5324"/>
              </a:avLst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lIns="109693" tIns="54845" rIns="109693" bIns="54845" rtlCol="0" anchor="ctr"/>
            <a:lstStyle/>
            <a:p>
              <a:pPr defTabSz="1096930">
                <a:defRPr/>
              </a:pPr>
              <a:endParaRPr lang="en-US" sz="1440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595795" y="1033700"/>
              <a:ext cx="1818142" cy="244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109693" tIns="54845" rIns="109693" bIns="54845" rtlCol="0">
              <a:spAutoFit/>
            </a:bodyPr>
            <a:lstStyle/>
            <a:p>
              <a:pPr defTabSz="855604">
                <a:defRPr/>
              </a:pPr>
              <a:r>
                <a:rPr lang="en-IN" sz="1440" b="1" kern="0" dirty="0">
                  <a:solidFill>
                    <a:srgbClr val="008000"/>
                  </a:solidFill>
                  <a:latin typeface="Calibri"/>
                </a:rPr>
                <a:t>Visualizations</a:t>
              </a:r>
            </a:p>
          </p:txBody>
        </p:sp>
        <p:pic>
          <p:nvPicPr>
            <p:cNvPr id="28" name="Picture 60" descr="http://www.craell.com/communities/1/004/011/933/351/images/4593918546.jpg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8096" y="1840828"/>
              <a:ext cx="1283195" cy="479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</p:pic>
        <p:pic>
          <p:nvPicPr>
            <p:cNvPr id="29" name="Picture 62" descr="http://cloudtimes.org/wp-content/uploads/2012/11/tableau-software-logo.jpg"/>
            <p:cNvPicPr>
              <a:picLocks noChangeAspect="1" noChangeArrowheads="1"/>
            </p:cNvPicPr>
            <p:nvPr/>
          </p:nvPicPr>
          <p:blipFill rotWithShape="1">
            <a:blip r:embed="rId7" cstate="email">
              <a:clrChange>
                <a:clrFrom>
                  <a:srgbClr val="FFFEFA"/>
                </a:clrFrom>
                <a:clrTo>
                  <a:srgbClr val="FFFE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14161" y="1437757"/>
              <a:ext cx="1314951" cy="373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3211" y="1408559"/>
              <a:ext cx="443195" cy="443195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31" name="Group 30"/>
          <p:cNvGrpSpPr/>
          <p:nvPr/>
        </p:nvGrpSpPr>
        <p:grpSpPr>
          <a:xfrm>
            <a:off x="1714537" y="1202908"/>
            <a:ext cx="3055955" cy="1792879"/>
            <a:chOff x="891689" y="894648"/>
            <a:chExt cx="2373607" cy="1536424"/>
          </a:xfrm>
        </p:grpSpPr>
        <p:sp>
          <p:nvSpPr>
            <p:cNvPr id="32" name="Rounded Rectangle 31"/>
            <p:cNvSpPr/>
            <p:nvPr/>
          </p:nvSpPr>
          <p:spPr>
            <a:xfrm>
              <a:off x="891689" y="894648"/>
              <a:ext cx="2373607" cy="1536424"/>
            </a:xfrm>
            <a:prstGeom prst="roundRect">
              <a:avLst>
                <a:gd name="adj" fmla="val 5324"/>
              </a:avLst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lIns="109693" tIns="54845" rIns="109693" bIns="54845" rtlCol="0" anchor="ctr"/>
            <a:lstStyle/>
            <a:p>
              <a:pPr defTabSz="1096930">
                <a:defRPr/>
              </a:pPr>
              <a:endParaRPr lang="en-US" sz="1440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23748" y="930273"/>
              <a:ext cx="1262075" cy="284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109693" tIns="54845" rIns="109693" bIns="54845" rtlCol="0">
              <a:spAutoFit/>
            </a:bodyPr>
            <a:lstStyle/>
            <a:p>
              <a:pPr defTabSz="855604">
                <a:defRPr/>
              </a:pPr>
              <a:r>
                <a:rPr lang="en-IN" sz="1440" b="1" kern="0" dirty="0">
                  <a:solidFill>
                    <a:srgbClr val="008000"/>
                  </a:solidFill>
                  <a:latin typeface="Calibri"/>
                </a:rPr>
                <a:t>Platforms</a:t>
              </a:r>
            </a:p>
          </p:txBody>
        </p:sp>
        <p:pic>
          <p:nvPicPr>
            <p:cNvPr id="34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9981" y="1886077"/>
              <a:ext cx="412223" cy="412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</p:pic>
        <p:pic>
          <p:nvPicPr>
            <p:cNvPr id="35" name="Picture 16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401" y="1385326"/>
              <a:ext cx="667872" cy="286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</p:pic>
        <p:pic>
          <p:nvPicPr>
            <p:cNvPr id="36" name="Picture 2" descr="Hadoop_med"/>
            <p:cNvPicPr>
              <a:picLocks noChangeAspect="1" noChangeArrowheads="1"/>
            </p:cNvPicPr>
            <p:nvPr/>
          </p:nvPicPr>
          <p:blipFill>
            <a:blip r:embed="rId11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0256" y="1306139"/>
              <a:ext cx="402194" cy="3810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xtLst/>
          </p:spPr>
        </p:pic>
        <p:pic>
          <p:nvPicPr>
            <p:cNvPr id="37" name="Picture 2" descr="http://hortonworks.com/wp-content/themes/hortonworks/images/layout/header/hortonworks-logo.png"/>
            <p:cNvPicPr>
              <a:picLocks noChangeAspect="1" noChangeArrowheads="1"/>
            </p:cNvPicPr>
            <p:nvPr/>
          </p:nvPicPr>
          <p:blipFill>
            <a:blip r:embed="rId1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951" y="1328676"/>
              <a:ext cx="878285" cy="333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</p:pic>
        <p:pic>
          <p:nvPicPr>
            <p:cNvPr id="38" name="Picture 4" descr="http://siliconangle.com/files/2011/10/BI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8140" y="1802572"/>
              <a:ext cx="836519" cy="548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/>
          <p:cNvGrpSpPr/>
          <p:nvPr/>
        </p:nvGrpSpPr>
        <p:grpSpPr>
          <a:xfrm>
            <a:off x="6087738" y="4665839"/>
            <a:ext cx="4399655" cy="1811256"/>
            <a:chOff x="5208144" y="2560707"/>
            <a:chExt cx="3464281" cy="1809412"/>
          </a:xfrm>
        </p:grpSpPr>
        <p:sp>
          <p:nvSpPr>
            <p:cNvPr id="40" name="Rounded Rectangle 39"/>
            <p:cNvSpPr/>
            <p:nvPr/>
          </p:nvSpPr>
          <p:spPr>
            <a:xfrm>
              <a:off x="5208144" y="2560707"/>
              <a:ext cx="3464281" cy="1809412"/>
            </a:xfrm>
            <a:prstGeom prst="roundRect">
              <a:avLst>
                <a:gd name="adj" fmla="val 5324"/>
              </a:avLst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9693" tIns="54845" rIns="109693" bIns="54845" rtlCol="0" anchor="ctr"/>
            <a:lstStyle/>
            <a:p>
              <a:pPr defTabSz="1096930">
                <a:defRPr/>
              </a:pPr>
              <a:endParaRPr lang="en-US" sz="1440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62520" y="2652772"/>
              <a:ext cx="3309905" cy="332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109693" tIns="54845" rIns="109693" bIns="54845" rtlCol="0">
              <a:spAutoFit/>
            </a:bodyPr>
            <a:lstStyle/>
            <a:p>
              <a:pPr defTabSz="855604">
                <a:defRPr/>
              </a:pPr>
              <a:r>
                <a:rPr lang="en-IN" sz="1440" b="1" kern="0" dirty="0">
                  <a:solidFill>
                    <a:srgbClr val="008000"/>
                  </a:solidFill>
                  <a:latin typeface="Calibri"/>
                </a:rPr>
                <a:t>Data Science / Business Intelligence</a:t>
              </a:r>
            </a:p>
          </p:txBody>
        </p:sp>
        <p:pic>
          <p:nvPicPr>
            <p:cNvPr id="42" name="Picture 56" descr="http://www.mongodb.com/sites/mongodb.com/files/styles/large-partner/public/partners/pentaho-logo-CMYK.png?itok=1t6XWwyv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71149">
              <a:off x="7364474" y="3210358"/>
              <a:ext cx="792361" cy="205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</p:pic>
        <p:pic>
          <p:nvPicPr>
            <p:cNvPr id="43" name="Picture 2" descr="R logo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8726" y="3124078"/>
              <a:ext cx="497269" cy="3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</p:pic>
        <p:pic>
          <p:nvPicPr>
            <p:cNvPr id="44" name="Picture 8" descr="Apache Mahout"/>
            <p:cNvPicPr>
              <a:picLocks noChangeAspect="1" noChangeArrowheads="1"/>
            </p:cNvPicPr>
            <p:nvPr/>
          </p:nvPicPr>
          <p:blipFill rotWithShape="1"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942" t="4188" r="19552" b="25650"/>
            <a:stretch/>
          </p:blipFill>
          <p:spPr bwMode="auto">
            <a:xfrm>
              <a:off x="6945766" y="3765865"/>
              <a:ext cx="817248" cy="367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</p:pic>
        <p:pic>
          <p:nvPicPr>
            <p:cNvPr id="45" name="Picture 32" descr="https://www.stbaldricks.org/file/get/f/78e6a36a-8ea0-4b33-be7a-523ec60e909b/n/VoltDB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0676" y="3728473"/>
              <a:ext cx="441874" cy="4418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</p:pic>
        <p:pic>
          <p:nvPicPr>
            <p:cNvPr id="46" name="Picture 24" descr="https://encrypted-tbn1.gstatic.com/images?q=tbn:ANd9GcSrNg1x1FnDJjrnIdkn8yF-X-4DOYOiQxL41FNWy7I7m4SeeoETca-vIsTM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2594" y="3802777"/>
              <a:ext cx="795703" cy="293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27199" y="3703398"/>
              <a:ext cx="492024" cy="49202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8" name="Picture 6" descr="https://upload.wikimedia.org/wikipedia/commons/e/ea/Spark-logo-192x100px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1848" y="3079588"/>
              <a:ext cx="896455" cy="466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oup 48"/>
          <p:cNvGrpSpPr/>
          <p:nvPr/>
        </p:nvGrpSpPr>
        <p:grpSpPr>
          <a:xfrm>
            <a:off x="1714536" y="4706434"/>
            <a:ext cx="4344701" cy="1770661"/>
            <a:chOff x="786709" y="4049075"/>
            <a:chExt cx="3000939" cy="1368951"/>
          </a:xfrm>
        </p:grpSpPr>
        <p:sp>
          <p:nvSpPr>
            <p:cNvPr id="50" name="Rounded Rectangle 49"/>
            <p:cNvSpPr/>
            <p:nvPr/>
          </p:nvSpPr>
          <p:spPr>
            <a:xfrm>
              <a:off x="786709" y="4049075"/>
              <a:ext cx="3000939" cy="1368951"/>
            </a:xfrm>
            <a:prstGeom prst="roundRect">
              <a:avLst>
                <a:gd name="adj" fmla="val 5324"/>
              </a:avLst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lIns="109693" tIns="54845" rIns="109693" bIns="54845" rtlCol="0" anchor="ctr"/>
            <a:lstStyle/>
            <a:p>
              <a:pPr defTabSz="1096930">
                <a:defRPr/>
              </a:pPr>
              <a:endParaRPr lang="en-US" sz="1440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01096" y="4090139"/>
              <a:ext cx="1809659" cy="256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109693" tIns="54845" rIns="109693" bIns="54845" rtlCol="0">
              <a:spAutoFit/>
            </a:bodyPr>
            <a:lstStyle/>
            <a:p>
              <a:pPr defTabSz="855604">
                <a:defRPr/>
              </a:pPr>
              <a:r>
                <a:rPr lang="en-IN" sz="1440" b="1" kern="0" dirty="0">
                  <a:solidFill>
                    <a:srgbClr val="008000"/>
                  </a:solidFill>
                  <a:latin typeface="Calibri"/>
                </a:rPr>
                <a:t>Infrastructure</a:t>
              </a:r>
            </a:p>
          </p:txBody>
        </p:sp>
        <p:pic>
          <p:nvPicPr>
            <p:cNvPr id="52" name="Picture 8" descr="https://conceptdraw.com/a1765c3/p12/preview/640/pict--amazon-s3-aws-simple-icons-v2.0-vector-stencils-library"/>
            <p:cNvPicPr>
              <a:picLocks noChangeAspect="1" noChangeArrowheads="1"/>
            </p:cNvPicPr>
            <p:nvPr/>
          </p:nvPicPr>
          <p:blipFill rotWithShape="1"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7" t="30554" r="29813" b="29829"/>
            <a:stretch/>
          </p:blipFill>
          <p:spPr bwMode="auto">
            <a:xfrm>
              <a:off x="1052441" y="4438947"/>
              <a:ext cx="380244" cy="4588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</p:pic>
        <p:pic>
          <p:nvPicPr>
            <p:cNvPr id="53" name="Picture 12" descr="http://www.pyimagesearch.com/wp-content/uploads/2014/10/gpu_amazon_ec2_logo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417" y="4445484"/>
              <a:ext cx="984116" cy="391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</p:pic>
        <p:pic>
          <p:nvPicPr>
            <p:cNvPr id="54" name="Picture 2" descr="http://topcoder.mybluemix.net/images/logo-bluemix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025" y="4984093"/>
              <a:ext cx="1269706" cy="291056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55" name="Picture 8" descr="https://app.balancera.net/assets/connections/logo-amazon-redshift.pn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2533" y="4556416"/>
              <a:ext cx="976531" cy="488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/>
          <p:cNvGrpSpPr/>
          <p:nvPr/>
        </p:nvGrpSpPr>
        <p:grpSpPr>
          <a:xfrm>
            <a:off x="1714537" y="3093986"/>
            <a:ext cx="4599121" cy="1506412"/>
            <a:chOff x="1090014" y="2387311"/>
            <a:chExt cx="3692255" cy="1255343"/>
          </a:xfrm>
        </p:grpSpPr>
        <p:sp>
          <p:nvSpPr>
            <p:cNvPr id="57" name="Rounded Rectangle 56"/>
            <p:cNvSpPr/>
            <p:nvPr/>
          </p:nvSpPr>
          <p:spPr>
            <a:xfrm>
              <a:off x="1090014" y="2387315"/>
              <a:ext cx="3692255" cy="1255339"/>
            </a:xfrm>
            <a:prstGeom prst="roundRect">
              <a:avLst>
                <a:gd name="adj" fmla="val 5324"/>
              </a:avLst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lIns="109693" tIns="54845" rIns="109693" bIns="54845" rtlCol="0" anchor="ctr"/>
            <a:lstStyle/>
            <a:p>
              <a:pPr defTabSz="1096930">
                <a:defRPr/>
              </a:pPr>
              <a:endParaRPr lang="en-US" sz="1440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331175" y="2387311"/>
              <a:ext cx="3442178" cy="2769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9693" tIns="54845" rIns="109693" bIns="54845" rtlCol="0">
              <a:spAutoFit/>
            </a:bodyPr>
            <a:lstStyle/>
            <a:p>
              <a:pPr defTabSz="855604">
                <a:defRPr/>
              </a:pPr>
              <a:r>
                <a:rPr lang="en-IN" sz="1440" b="1" kern="0" dirty="0">
                  <a:solidFill>
                    <a:srgbClr val="008000"/>
                  </a:solidFill>
                  <a:latin typeface="Calibri"/>
                </a:rPr>
                <a:t>Database / Data Warehousing</a:t>
              </a:r>
            </a:p>
          </p:txBody>
        </p:sp>
        <p:pic>
          <p:nvPicPr>
            <p:cNvPr id="59" name="Picture 4" descr="Hive_logo_medium_med"/>
            <p:cNvPicPr>
              <a:picLocks noChangeAspect="1" noChangeArrowheads="1"/>
            </p:cNvPicPr>
            <p:nvPr/>
          </p:nvPicPr>
          <p:blipFill>
            <a:blip r:embed="rId24" cstate="email">
              <a:clrChange>
                <a:clrFrom>
                  <a:srgbClr val="FDFDFB"/>
                </a:clrFrom>
                <a:clrTo>
                  <a:srgbClr val="FDFD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9042" y="2805987"/>
              <a:ext cx="624500" cy="54542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https://encrypted-tbn0.gstatic.com/images?q=tbn:ANd9GcRMAx3gk_EBm1ViTqR2JoOWszOjR-S-uYqEqV7naG7XybSf5XSRIg"/>
            <p:cNvPicPr>
              <a:picLocks noChangeAspect="1" noChangeArrowheads="1"/>
            </p:cNvPicPr>
            <p:nvPr/>
          </p:nvPicPr>
          <p:blipFill>
            <a:blip r:embed="rId25" cstate="email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508" y="2723886"/>
              <a:ext cx="954795" cy="216909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6" descr="Apache HBase"/>
            <p:cNvPicPr>
              <a:picLocks noChangeAspect="1" noChangeArrowheads="1"/>
            </p:cNvPicPr>
            <p:nvPr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8468" y="2769783"/>
              <a:ext cx="869549" cy="257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8" descr="https://app.balancera.net/assets/connections/logo-amazon-redshift.pn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8596" y="3082958"/>
              <a:ext cx="976531" cy="488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12" descr="https://upload.wikimedia.org/wikipedia/en/thumb/4/45/MongoDB-Logo.svg/225px-MongoDB-Logo.svg.png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096" y="3020387"/>
              <a:ext cx="1148723" cy="373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Group 63"/>
          <p:cNvGrpSpPr/>
          <p:nvPr/>
        </p:nvGrpSpPr>
        <p:grpSpPr>
          <a:xfrm>
            <a:off x="6341352" y="3069199"/>
            <a:ext cx="4188791" cy="1497013"/>
            <a:chOff x="5199364" y="2393496"/>
            <a:chExt cx="2935459" cy="1247511"/>
          </a:xfrm>
        </p:grpSpPr>
        <p:sp>
          <p:nvSpPr>
            <p:cNvPr id="65" name="Rounded Rectangle 64"/>
            <p:cNvSpPr/>
            <p:nvPr/>
          </p:nvSpPr>
          <p:spPr>
            <a:xfrm>
              <a:off x="5199364" y="2393496"/>
              <a:ext cx="2935459" cy="1247511"/>
            </a:xfrm>
            <a:prstGeom prst="roundRect">
              <a:avLst>
                <a:gd name="adj" fmla="val 5324"/>
              </a:avLst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lIns="109693" tIns="54845" rIns="109693" bIns="54845" rtlCol="0" anchor="ctr"/>
            <a:lstStyle/>
            <a:p>
              <a:pPr defTabSz="1096930">
                <a:defRPr/>
              </a:pPr>
              <a:endParaRPr lang="en-US" sz="1440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379654" y="2416098"/>
              <a:ext cx="2574881" cy="2769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9693" tIns="54845" rIns="109693" bIns="54845" rtlCol="0">
              <a:spAutoFit/>
            </a:bodyPr>
            <a:lstStyle/>
            <a:p>
              <a:pPr defTabSz="855604">
                <a:defRPr/>
              </a:pPr>
              <a:r>
                <a:rPr lang="en-IN" sz="1440" b="1" kern="0" dirty="0">
                  <a:solidFill>
                    <a:srgbClr val="008000"/>
                  </a:solidFill>
                  <a:latin typeface="Calibri"/>
                </a:rPr>
                <a:t>Complex Event Processing</a:t>
              </a:r>
            </a:p>
          </p:txBody>
        </p:sp>
        <p:pic>
          <p:nvPicPr>
            <p:cNvPr id="67" name="Picture 16" descr="Logo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5447" y="2633368"/>
              <a:ext cx="551318" cy="52231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2" descr="Sqoop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6009" y="3190675"/>
              <a:ext cx="817367" cy="23590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883384" y="3203132"/>
              <a:ext cx="854612" cy="29656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36" descr="http://kafka.apache.org/images/kafka_logo.png"/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701" y="2782069"/>
              <a:ext cx="374406" cy="584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6" descr="https://upload.wikimedia.org/wikipedia/commons/e/ea/Spark-logo-192x100px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0521" y="2706438"/>
              <a:ext cx="665488" cy="357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8522989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6466" y="715137"/>
            <a:ext cx="8459334" cy="5697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45" y="1713805"/>
            <a:ext cx="6080956" cy="40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8953148" y="2976408"/>
            <a:ext cx="1092330" cy="1175285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endParaRPr lang="en-US" sz="1440" dirty="0">
              <a:solidFill>
                <a:srgbClr val="000000"/>
              </a:solidFill>
              <a:latin typeface="Arial Narrow" panose="020B0606020202030204" pitchFamily="34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cxnSp>
        <p:nvCxnSpPr>
          <p:cNvPr id="216" name="Straight Connector 215"/>
          <p:cNvCxnSpPr/>
          <p:nvPr/>
        </p:nvCxnSpPr>
        <p:spPr bwMode="auto">
          <a:xfrm>
            <a:off x="3385601" y="2207917"/>
            <a:ext cx="0" cy="2996819"/>
          </a:xfrm>
          <a:prstGeom prst="line">
            <a:avLst/>
          </a:prstGeom>
          <a:solidFill>
            <a:srgbClr val="BBE0E3"/>
          </a:solidFill>
          <a:ln w="28575" cap="flat" cmpd="sng" algn="ctr">
            <a:solidFill>
              <a:schemeClr val="accent5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042" name="Oval 1041"/>
          <p:cNvSpPr/>
          <p:nvPr/>
        </p:nvSpPr>
        <p:spPr bwMode="auto">
          <a:xfrm>
            <a:off x="3322597" y="2445331"/>
            <a:ext cx="113482" cy="9826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endParaRPr lang="en-US" sz="1440" dirty="0">
              <a:solidFill>
                <a:srgbClr val="000000"/>
              </a:solidFill>
              <a:latin typeface="Arial Narrow" panose="020B0606020202030204" pitchFamily="34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21" name="Oval 220"/>
          <p:cNvSpPr/>
          <p:nvPr/>
        </p:nvSpPr>
        <p:spPr bwMode="auto">
          <a:xfrm>
            <a:off x="3308946" y="3627244"/>
            <a:ext cx="113482" cy="9826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endParaRPr lang="en-US" sz="1440" dirty="0">
              <a:solidFill>
                <a:srgbClr val="000000"/>
              </a:solidFill>
              <a:latin typeface="Arial Narrow" panose="020B0606020202030204" pitchFamily="34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22" name="Oval 221"/>
          <p:cNvSpPr/>
          <p:nvPr/>
        </p:nvSpPr>
        <p:spPr bwMode="auto">
          <a:xfrm>
            <a:off x="3308946" y="4904697"/>
            <a:ext cx="113482" cy="9826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endParaRPr lang="en-US" sz="1440" dirty="0">
              <a:solidFill>
                <a:srgbClr val="000000"/>
              </a:solidFill>
              <a:latin typeface="Arial Narrow" panose="020B0606020202030204" pitchFamily="34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44" name="Oval 1043"/>
          <p:cNvSpPr/>
          <p:nvPr/>
        </p:nvSpPr>
        <p:spPr bwMode="auto">
          <a:xfrm>
            <a:off x="3779780" y="2676055"/>
            <a:ext cx="735418" cy="720602"/>
          </a:xfrm>
          <a:prstGeom prst="ellipse">
            <a:avLst/>
          </a:prstGeom>
          <a:solidFill>
            <a:srgbClr val="FFFFFF">
              <a:alpha val="40000"/>
            </a:srgbClr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endParaRPr lang="en-US" sz="1440" dirty="0">
              <a:solidFill>
                <a:srgbClr val="000000"/>
              </a:solidFill>
              <a:latin typeface="Arial Narrow" panose="020B0606020202030204" pitchFamily="34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26" name="Oval 225"/>
          <p:cNvSpPr/>
          <p:nvPr/>
        </p:nvSpPr>
        <p:spPr bwMode="auto">
          <a:xfrm>
            <a:off x="3779780" y="4051011"/>
            <a:ext cx="735418" cy="720602"/>
          </a:xfrm>
          <a:prstGeom prst="ellipse">
            <a:avLst/>
          </a:prstGeom>
          <a:solidFill>
            <a:srgbClr val="FFFFFF">
              <a:alpha val="40000"/>
            </a:srgbClr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endParaRPr lang="en-US" sz="1440" dirty="0">
              <a:solidFill>
                <a:srgbClr val="000000"/>
              </a:solidFill>
              <a:latin typeface="Arial Narrow" panose="020B0606020202030204" pitchFamily="34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pic>
        <p:nvPicPr>
          <p:cNvPr id="227" name="Picture 31" descr="Related image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9781" y="2772303"/>
            <a:ext cx="706343" cy="52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files.softicons.com/download/application-icons/cerulean-applications-icons-by-iconleak/png/256x256/9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38202" y="4112238"/>
            <a:ext cx="550289" cy="55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1" name="Straight Connector 1050"/>
          <p:cNvCxnSpPr/>
          <p:nvPr/>
        </p:nvCxnSpPr>
        <p:spPr bwMode="auto">
          <a:xfrm>
            <a:off x="3438327" y="2510719"/>
            <a:ext cx="426047" cy="228708"/>
          </a:xfrm>
          <a:prstGeom prst="line">
            <a:avLst/>
          </a:prstGeom>
          <a:solidFill>
            <a:srgbClr val="BBE0E3"/>
          </a:solidFill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5" name="Straight Connector 1054"/>
          <p:cNvCxnSpPr>
            <a:stCxn id="1042" idx="4"/>
            <a:endCxn id="226" idx="0"/>
          </p:cNvCxnSpPr>
          <p:nvPr/>
        </p:nvCxnSpPr>
        <p:spPr bwMode="auto">
          <a:xfrm>
            <a:off x="3379338" y="2543594"/>
            <a:ext cx="768151" cy="1507416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8" name="Straight Connector 227"/>
          <p:cNvCxnSpPr>
            <a:stCxn id="222" idx="2"/>
            <a:endCxn id="226" idx="3"/>
          </p:cNvCxnSpPr>
          <p:nvPr/>
        </p:nvCxnSpPr>
        <p:spPr bwMode="auto">
          <a:xfrm flipV="1">
            <a:off x="3308946" y="4666083"/>
            <a:ext cx="578534" cy="287746"/>
          </a:xfrm>
          <a:prstGeom prst="line">
            <a:avLst/>
          </a:prstGeom>
          <a:solidFill>
            <a:srgbClr val="BBE0E3"/>
          </a:solidFill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0" name="Straight Connector 229"/>
          <p:cNvCxnSpPr>
            <a:stCxn id="222" idx="1"/>
            <a:endCxn id="1044" idx="4"/>
          </p:cNvCxnSpPr>
          <p:nvPr/>
        </p:nvCxnSpPr>
        <p:spPr bwMode="auto">
          <a:xfrm flipV="1">
            <a:off x="3325566" y="3396658"/>
            <a:ext cx="821924" cy="1522429"/>
          </a:xfrm>
          <a:prstGeom prst="line">
            <a:avLst/>
          </a:prstGeom>
          <a:solidFill>
            <a:srgbClr val="BBE0E3"/>
          </a:solidFill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2" name="Straight Connector 231"/>
          <p:cNvCxnSpPr>
            <a:stCxn id="221" idx="0"/>
            <a:endCxn id="227" idx="1"/>
          </p:cNvCxnSpPr>
          <p:nvPr/>
        </p:nvCxnSpPr>
        <p:spPr bwMode="auto">
          <a:xfrm flipV="1">
            <a:off x="3365687" y="3036357"/>
            <a:ext cx="414094" cy="590887"/>
          </a:xfrm>
          <a:prstGeom prst="line">
            <a:avLst/>
          </a:prstGeom>
          <a:solidFill>
            <a:srgbClr val="BBE0E3"/>
          </a:solidFill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4" name="Straight Connector 233"/>
          <p:cNvCxnSpPr>
            <a:stCxn id="221" idx="5"/>
          </p:cNvCxnSpPr>
          <p:nvPr/>
        </p:nvCxnSpPr>
        <p:spPr bwMode="auto">
          <a:xfrm>
            <a:off x="3405810" y="3711118"/>
            <a:ext cx="458564" cy="464125"/>
          </a:xfrm>
          <a:prstGeom prst="line">
            <a:avLst/>
          </a:prstGeom>
          <a:solidFill>
            <a:srgbClr val="BBE0E3"/>
          </a:solidFill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7" name="TextBox 236"/>
          <p:cNvSpPr txBox="1"/>
          <p:nvPr/>
        </p:nvSpPr>
        <p:spPr>
          <a:xfrm rot="5400000">
            <a:off x="2965214" y="3519409"/>
            <a:ext cx="357174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b="1" dirty="0">
                <a:solidFill>
                  <a:schemeClr val="bg1"/>
                </a:solidFill>
                <a:latin typeface="Arial Narrow" panose="020B0606020202030204" pitchFamily="34" charset="0"/>
              </a:rPr>
              <a:t>Big Data Infrastructure 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3256765" y="2309795"/>
            <a:ext cx="1752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 Narrow" panose="020B0606020202030204" pitchFamily="34" charset="0"/>
              </a:rPr>
              <a:t>Structured 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3444848" y="4837253"/>
            <a:ext cx="1371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 Narrow" panose="020B0606020202030204" pitchFamily="34" charset="0"/>
              </a:rPr>
              <a:t>Unstructured </a:t>
            </a:r>
          </a:p>
        </p:txBody>
      </p:sp>
      <p:sp>
        <p:nvSpPr>
          <p:cNvPr id="249" name="TextBox 248"/>
          <p:cNvSpPr txBox="1"/>
          <p:nvPr/>
        </p:nvSpPr>
        <p:spPr>
          <a:xfrm rot="5400000">
            <a:off x="4772880" y="3519409"/>
            <a:ext cx="357174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b="1" dirty="0">
                <a:solidFill>
                  <a:schemeClr val="bg1"/>
                </a:solidFill>
                <a:latin typeface="Arial Narrow" panose="020B0606020202030204" pitchFamily="34" charset="0"/>
              </a:rPr>
              <a:t>Data Interpretation </a:t>
            </a:r>
          </a:p>
        </p:txBody>
      </p:sp>
      <p:sp>
        <p:nvSpPr>
          <p:cNvPr id="250" name="TextBox 249"/>
          <p:cNvSpPr txBox="1"/>
          <p:nvPr/>
        </p:nvSpPr>
        <p:spPr>
          <a:xfrm rot="5400000">
            <a:off x="7102214" y="3487658"/>
            <a:ext cx="169545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b="1" dirty="0">
                <a:solidFill>
                  <a:schemeClr val="bg1"/>
                </a:solidFill>
                <a:latin typeface="Arial Narrow" panose="020B0606020202030204" pitchFamily="34" charset="0"/>
              </a:rPr>
              <a:t>Business Analytics</a:t>
            </a:r>
          </a:p>
        </p:txBody>
      </p:sp>
      <p:sp>
        <p:nvSpPr>
          <p:cNvPr id="251" name="Rounded Rectangle 250"/>
          <p:cNvSpPr/>
          <p:nvPr/>
        </p:nvSpPr>
        <p:spPr bwMode="auto">
          <a:xfrm>
            <a:off x="4751086" y="5611736"/>
            <a:ext cx="3364531" cy="385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Arial Narrow" panose="020B0606020202030204" pitchFamily="34" charset="0"/>
                <a:ea typeface="ヒラギノ角ゴ ProN W3" charset="-128"/>
                <a:cs typeface="ヒラギノ角ゴ ProN W3" charset="-128"/>
                <a:sym typeface="Gill Sans" charset="0"/>
              </a:rPr>
              <a:t>Data Governance and </a:t>
            </a:r>
            <a:r>
              <a:rPr lang="en-US" sz="1200" dirty="0">
                <a:latin typeface="Arial Narrow" panose="020B0606020202030204" pitchFamily="34" charset="0"/>
                <a:ea typeface="ヒラギノ角ゴ ProN W3" charset="-128"/>
                <a:cs typeface="ヒラギノ角ゴ ProN W3" charset="-128"/>
              </a:rPr>
              <a:t>Data Security</a:t>
            </a:r>
            <a:endParaRPr lang="en-US" sz="1200" dirty="0">
              <a:solidFill>
                <a:srgbClr val="000000"/>
              </a:solidFill>
              <a:latin typeface="Arial Narrow" panose="020B0606020202030204" pitchFamily="34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4851246" y="2309795"/>
            <a:ext cx="1752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 Narrow" panose="020B0606020202030204" pitchFamily="34" charset="0"/>
              </a:rPr>
              <a:t>Text Analysis</a:t>
            </a:r>
          </a:p>
        </p:txBody>
      </p:sp>
      <p:sp>
        <p:nvSpPr>
          <p:cNvPr id="256" name="TextBox 255"/>
          <p:cNvSpPr txBox="1"/>
          <p:nvPr/>
        </p:nvSpPr>
        <p:spPr>
          <a:xfrm>
            <a:off x="4851246" y="3942695"/>
            <a:ext cx="1752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 Narrow" panose="020B0606020202030204" pitchFamily="34" charset="0"/>
              </a:rPr>
              <a:t> Business Logic</a:t>
            </a:r>
          </a:p>
        </p:txBody>
      </p:sp>
      <p:sp>
        <p:nvSpPr>
          <p:cNvPr id="257" name="TextBox 256"/>
          <p:cNvSpPr txBox="1"/>
          <p:nvPr/>
        </p:nvSpPr>
        <p:spPr>
          <a:xfrm>
            <a:off x="5098039" y="2739427"/>
            <a:ext cx="876186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6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Sentiment</a:t>
            </a:r>
          </a:p>
        </p:txBody>
      </p:sp>
      <p:sp>
        <p:nvSpPr>
          <p:cNvPr id="258" name="TextBox 257"/>
          <p:cNvSpPr txBox="1"/>
          <p:nvPr/>
        </p:nvSpPr>
        <p:spPr>
          <a:xfrm>
            <a:off x="5413215" y="3015301"/>
            <a:ext cx="876186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6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Intent</a:t>
            </a:r>
          </a:p>
        </p:txBody>
      </p:sp>
      <p:sp>
        <p:nvSpPr>
          <p:cNvPr id="259" name="TextBox 258"/>
          <p:cNvSpPr txBox="1"/>
          <p:nvPr/>
        </p:nvSpPr>
        <p:spPr>
          <a:xfrm>
            <a:off x="5727431" y="2613163"/>
            <a:ext cx="876186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6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Interests</a:t>
            </a:r>
          </a:p>
        </p:txBody>
      </p:sp>
      <p:sp>
        <p:nvSpPr>
          <p:cNvPr id="260" name="TextBox 259"/>
          <p:cNvSpPr txBox="1"/>
          <p:nvPr/>
        </p:nvSpPr>
        <p:spPr>
          <a:xfrm>
            <a:off x="5727431" y="3300409"/>
            <a:ext cx="876186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6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Topics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5120433" y="3429439"/>
            <a:ext cx="876186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6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Entities</a:t>
            </a:r>
          </a:p>
        </p:txBody>
      </p:sp>
      <p:sp>
        <p:nvSpPr>
          <p:cNvPr id="262" name="TextBox 261"/>
          <p:cNvSpPr txBox="1"/>
          <p:nvPr/>
        </p:nvSpPr>
        <p:spPr>
          <a:xfrm>
            <a:off x="5074692" y="4419983"/>
            <a:ext cx="1067485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6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Taxonomies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5074691" y="4741746"/>
            <a:ext cx="187484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6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Data Transformation</a:t>
            </a:r>
          </a:p>
        </p:txBody>
      </p:sp>
      <p:sp>
        <p:nvSpPr>
          <p:cNvPr id="264" name="TextBox 263"/>
          <p:cNvSpPr txBox="1"/>
          <p:nvPr/>
        </p:nvSpPr>
        <p:spPr>
          <a:xfrm>
            <a:off x="5430258" y="4258116"/>
            <a:ext cx="102086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6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Dictionaries</a:t>
            </a:r>
          </a:p>
        </p:txBody>
      </p:sp>
      <p:pic>
        <p:nvPicPr>
          <p:cNvPr id="1056" name="Picture 32" descr="http://www.bairanalytics.com/wp-content/themes/TPQ/multimedia/images/Icon-LG-TrainingServices.png"/>
          <p:cNvPicPr>
            <a:picLocks noChangeAspect="1" noChangeArrowheads="1"/>
          </p:cNvPicPr>
          <p:nvPr/>
        </p:nvPicPr>
        <p:blipFill>
          <a:blip r:embed="rId7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6215" y="3129176"/>
            <a:ext cx="370760" cy="3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://nimbix.net/wp-content/uploads/2014/05/icon-4.png"/>
          <p:cNvPicPr>
            <a:picLocks noChangeAspect="1" noChangeArrowheads="1"/>
          </p:cNvPicPr>
          <p:nvPr/>
        </p:nvPicPr>
        <p:blipFill>
          <a:blip r:embed="rId8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3234" y="4317476"/>
            <a:ext cx="583741" cy="32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9" name="TextBox 268"/>
          <p:cNvSpPr txBox="1"/>
          <p:nvPr/>
        </p:nvSpPr>
        <p:spPr>
          <a:xfrm>
            <a:off x="6409920" y="2868694"/>
            <a:ext cx="1752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 Narrow" panose="020B0606020202030204" pitchFamily="34" charset="0"/>
              </a:rPr>
              <a:t>Predictive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6451126" y="4082449"/>
            <a:ext cx="1752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 Narrow" panose="020B0606020202030204" pitchFamily="34" charset="0"/>
              </a:rPr>
              <a:t>Prescriptive</a:t>
            </a:r>
          </a:p>
        </p:txBody>
      </p:sp>
      <p:pic>
        <p:nvPicPr>
          <p:cNvPr id="277" name="Picture 15" descr="http://udt.ie/img/BI.jpg"/>
          <p:cNvPicPr>
            <a:picLocks noChangeAspect="1" noChangeArrowheads="1"/>
          </p:cNvPicPr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978897" y="3023581"/>
            <a:ext cx="1355917" cy="108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https://kdawpmedia.storage.googleapis.com/icon-dashboard_white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2237" y="3818580"/>
            <a:ext cx="263868" cy="26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://www.mahondigital.co.uk/wp-content/uploads/2014/11/Market-Analysis-Icon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2800" y="3592366"/>
            <a:ext cx="224504" cy="22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http://pmlivingforward.com/wp-content/uploads/2014/10/feasibility-icon-large.pn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6454" y="3908919"/>
            <a:ext cx="198217" cy="19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tps://kdawpmedia.storage.googleapis.com/icon-predictive-data_white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6184" y="3551629"/>
            <a:ext cx="249490" cy="24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4" name="Straight Connector 243"/>
          <p:cNvCxnSpPr>
            <a:endCxn id="1062" idx="1"/>
          </p:cNvCxnSpPr>
          <p:nvPr/>
        </p:nvCxnSpPr>
        <p:spPr bwMode="auto">
          <a:xfrm>
            <a:off x="7321593" y="3517912"/>
            <a:ext cx="41206" cy="186707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7" name="Straight Connector 266"/>
          <p:cNvCxnSpPr>
            <a:stCxn id="1066" idx="2"/>
            <a:endCxn id="1060" idx="0"/>
          </p:cNvCxnSpPr>
          <p:nvPr/>
        </p:nvCxnSpPr>
        <p:spPr bwMode="auto">
          <a:xfrm>
            <a:off x="7070929" y="3801120"/>
            <a:ext cx="83242" cy="17461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2" name="Straight Connector 271"/>
          <p:cNvCxnSpPr>
            <a:stCxn id="1062" idx="1"/>
            <a:endCxn id="1060" idx="3"/>
          </p:cNvCxnSpPr>
          <p:nvPr/>
        </p:nvCxnSpPr>
        <p:spPr bwMode="auto">
          <a:xfrm flipH="1">
            <a:off x="7286105" y="3704619"/>
            <a:ext cx="76694" cy="245896"/>
          </a:xfrm>
          <a:prstGeom prst="line">
            <a:avLst/>
          </a:prstGeom>
          <a:solidFill>
            <a:srgbClr val="BBE0E3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" name="Group 1"/>
          <p:cNvGrpSpPr/>
          <p:nvPr/>
        </p:nvGrpSpPr>
        <p:grpSpPr>
          <a:xfrm>
            <a:off x="708603" y="1857238"/>
            <a:ext cx="2753274" cy="3763217"/>
            <a:chOff x="336502" y="1420698"/>
            <a:chExt cx="2294395" cy="3136014"/>
          </a:xfrm>
        </p:grpSpPr>
        <p:sp>
          <p:nvSpPr>
            <p:cNvPr id="248" name="Oval 247"/>
            <p:cNvSpPr/>
            <p:nvPr/>
          </p:nvSpPr>
          <p:spPr bwMode="auto">
            <a:xfrm rot="5673367">
              <a:off x="1318215" y="1427170"/>
              <a:ext cx="384630" cy="3716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63500"/>
            </a:effectLst>
          </p:spPr>
          <p:txBody>
            <a:bodyPr vert="horz" wrap="square" lIns="109728" tIns="54864" rIns="109728" bIns="54864" numCol="1" rtlCol="0" anchor="t" anchorCtr="0" compatLnSpc="1">
              <a:prstTxWarp prst="textNoShape">
                <a:avLst/>
              </a:prstTxWarp>
            </a:bodyPr>
            <a:lstStyle/>
            <a:p>
              <a:pPr defTabSz="1097280" fontAlgn="base">
                <a:spcBef>
                  <a:spcPct val="0"/>
                </a:spcBef>
                <a:spcAft>
                  <a:spcPct val="0"/>
                </a:spcAft>
              </a:pPr>
              <a:endParaRPr lang="en-US" sz="1440" dirty="0">
                <a:solidFill>
                  <a:srgbClr val="000000"/>
                </a:solidFill>
                <a:latin typeface="Arial Narrow" panose="020B0606020202030204" pitchFamily="34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grpSp>
          <p:nvGrpSpPr>
            <p:cNvPr id="1038" name="Group 1037"/>
            <p:cNvGrpSpPr/>
            <p:nvPr/>
          </p:nvGrpSpPr>
          <p:grpSpPr>
            <a:xfrm>
              <a:off x="1013248" y="1587727"/>
              <a:ext cx="1617649" cy="2968985"/>
              <a:chOff x="1448967" y="1447027"/>
              <a:chExt cx="1617649" cy="2968985"/>
            </a:xfrm>
          </p:grpSpPr>
          <p:sp>
            <p:nvSpPr>
              <p:cNvPr id="5" name="Isosceles Triangle 4"/>
              <p:cNvSpPr/>
              <p:nvPr/>
            </p:nvSpPr>
            <p:spPr bwMode="auto">
              <a:xfrm rot="5673367">
                <a:off x="2221413" y="1596108"/>
                <a:ext cx="779626" cy="873450"/>
              </a:xfrm>
              <a:prstGeom prst="triangle">
                <a:avLst>
                  <a:gd name="adj" fmla="val 4032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softEdge rad="127000"/>
              </a:effectLst>
            </p:spPr>
            <p:txBody>
              <a:bodyPr vert="horz" wrap="square" lIns="109728" tIns="54864" rIns="109728" bIns="54864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09728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440" dirty="0">
                  <a:solidFill>
                    <a:srgbClr val="000000"/>
                  </a:solidFill>
                  <a:latin typeface="Arial Narrow" panose="020B0606020202030204" pitchFamily="34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86" name="Isosceles Triangle 185"/>
              <p:cNvSpPr/>
              <p:nvPr/>
            </p:nvSpPr>
            <p:spPr bwMode="auto">
              <a:xfrm rot="5673367">
                <a:off x="2231374" y="2553886"/>
                <a:ext cx="779626" cy="873450"/>
              </a:xfrm>
              <a:prstGeom prst="triangle">
                <a:avLst>
                  <a:gd name="adj" fmla="val 4032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softEdge rad="127000"/>
              </a:effectLst>
            </p:spPr>
            <p:txBody>
              <a:bodyPr vert="horz" wrap="square" lIns="109728" tIns="54864" rIns="109728" bIns="54864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09728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440" dirty="0">
                  <a:solidFill>
                    <a:srgbClr val="000000"/>
                  </a:solidFill>
                  <a:latin typeface="Arial Narrow" panose="020B0606020202030204" pitchFamily="34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87" name="Isosceles Triangle 186"/>
              <p:cNvSpPr/>
              <p:nvPr/>
            </p:nvSpPr>
            <p:spPr bwMode="auto">
              <a:xfrm rot="5673367">
                <a:off x="2240078" y="3589474"/>
                <a:ext cx="779626" cy="873450"/>
              </a:xfrm>
              <a:prstGeom prst="triangle">
                <a:avLst>
                  <a:gd name="adj" fmla="val 4032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softEdge rad="127000"/>
              </a:effectLst>
            </p:spPr>
            <p:txBody>
              <a:bodyPr vert="horz" wrap="square" lIns="109728" tIns="54864" rIns="109728" bIns="54864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09728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440" dirty="0">
                  <a:solidFill>
                    <a:srgbClr val="000000"/>
                  </a:solidFill>
                  <a:latin typeface="Arial Narrow" panose="020B0606020202030204" pitchFamily="34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grpSp>
            <p:nvGrpSpPr>
              <p:cNvPr id="1029" name="Group 1028"/>
              <p:cNvGrpSpPr/>
              <p:nvPr/>
            </p:nvGrpSpPr>
            <p:grpSpPr>
              <a:xfrm>
                <a:off x="1448967" y="1447027"/>
                <a:ext cx="1009079" cy="2925294"/>
                <a:chOff x="1094119" y="1447027"/>
                <a:chExt cx="1009079" cy="2925294"/>
              </a:xfrm>
            </p:grpSpPr>
            <p:pic>
              <p:nvPicPr>
                <p:cNvPr id="191" name="Picture 2" descr="http://kb.pert.geant.net/twiki/pub/PERTKB/WebHome/105x105xnetwork.png.pagespeed.ic.7ygkg0Nr4u.png"/>
                <p:cNvPicPr>
                  <a:picLocks noChangeAspect="1" noChangeArrowheads="1"/>
                </p:cNvPicPr>
                <p:nvPr/>
              </p:nvPicPr>
              <p:blipFill>
                <a:blip r:embed="rId1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4119" y="1447027"/>
                  <a:ext cx="1009079" cy="10090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2" name="Picture 2" descr="http://1.bp.blogspot.com/-2ZRfcpANNuo/UgjTCmXW8eI/AAAAAAAABPY/xWtCRBfyxbM/s1600/Facebook_logo.png"/>
                <p:cNvPicPr>
                  <a:picLocks noChangeAspect="1" noChangeArrowheads="1"/>
                </p:cNvPicPr>
                <p:nvPr/>
              </p:nvPicPr>
              <p:blipFill>
                <a:blip r:embed="rId1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64478" y="1472312"/>
                  <a:ext cx="271024" cy="2710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3" name="Picture 17" descr="http://files.softicons.com/download/social-media-icons/sociocons-icons-by-rohit-tripathi/png/256x256/linkedin-sociocon.png"/>
                <p:cNvPicPr>
                  <a:picLocks noChangeAspect="1" noChangeArrowheads="1"/>
                </p:cNvPicPr>
                <p:nvPr/>
              </p:nvPicPr>
              <p:blipFill>
                <a:blip r:embed="rId1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90068" y="1770030"/>
                  <a:ext cx="294757" cy="2947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1" name="Picture 7" descr="https://cdn1.iconfinder.com/data/icons/new_twitter_icon/491/bird_twitter_new_single.png"/>
                <p:cNvPicPr>
                  <a:picLocks noChangeAspect="1" noChangeArrowheads="1"/>
                </p:cNvPicPr>
                <p:nvPr/>
              </p:nvPicPr>
              <p:blipFill>
                <a:blip r:embed="rId1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9674" y="1811176"/>
                  <a:ext cx="262112" cy="2124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9" name="Picture 15" descr="http://uniquepaintingkc.com/wp-content/uploads/2013/07/google-icon-design.png"/>
                <p:cNvPicPr>
                  <a:picLocks noChangeAspect="1" noChangeArrowheads="1"/>
                </p:cNvPicPr>
                <p:nvPr/>
              </p:nvPicPr>
              <p:blipFill>
                <a:blip r:embed="rId18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68539" y="2064787"/>
                  <a:ext cx="330048" cy="3248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1" name="Picture 17" descr="https://cdn2.iconfinder.com/data/icons/ios-7-style-metro-ui-icons/512/Flurry_Google_Blogger.png"/>
                <p:cNvPicPr>
                  <a:picLocks noChangeAspect="1" noChangeArrowheads="1"/>
                </p:cNvPicPr>
                <p:nvPr/>
              </p:nvPicPr>
              <p:blipFill>
                <a:blip r:embed="rId1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92586" y="1487229"/>
                  <a:ext cx="212001" cy="2120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028" name="Group 1027"/>
                <p:cNvGrpSpPr/>
                <p:nvPr/>
              </p:nvGrpSpPr>
              <p:grpSpPr>
                <a:xfrm>
                  <a:off x="1203283" y="2567338"/>
                  <a:ext cx="790749" cy="745585"/>
                  <a:chOff x="431219" y="2573459"/>
                  <a:chExt cx="790749" cy="745585"/>
                </a:xfrm>
              </p:grpSpPr>
              <p:sp>
                <p:nvSpPr>
                  <p:cNvPr id="1025" name="Oval 1024"/>
                  <p:cNvSpPr/>
                  <p:nvPr/>
                </p:nvSpPr>
                <p:spPr bwMode="auto">
                  <a:xfrm>
                    <a:off x="431219" y="2573459"/>
                    <a:ext cx="790749" cy="745585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9728" tIns="54864" rIns="109728" bIns="54864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109728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40" dirty="0">
                      <a:solidFill>
                        <a:srgbClr val="000000"/>
                      </a:solidFill>
                      <a:latin typeface="Arial Narrow" panose="020B0606020202030204" pitchFamily="34" charset="0"/>
                      <a:ea typeface="ヒラギノ角ゴ ProN W3" charset="-128"/>
                      <a:cs typeface="ヒラギノ角ゴ ProN W3" charset="-128"/>
                      <a:sym typeface="Gill Sans" charset="0"/>
                    </a:endParaRPr>
                  </a:p>
                </p:txBody>
              </p:sp>
              <p:pic>
                <p:nvPicPr>
                  <p:cNvPr id="1043" name="Picture 19" descr="http://www.datanukes.com/wp-content/uploads/2014/11/server-icon.png"/>
                  <p:cNvPicPr>
                    <a:picLocks noChangeAspect="1" noChangeArrowheads="1"/>
                  </p:cNvPicPr>
                  <p:nvPr/>
                </p:nvPicPr>
                <p:blipFill>
                  <a:blip r:embed="rId20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8631" y="2640733"/>
                    <a:ext cx="675924" cy="6721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03" name="Oval 202"/>
                <p:cNvSpPr/>
                <p:nvPr/>
              </p:nvSpPr>
              <p:spPr bwMode="auto">
                <a:xfrm>
                  <a:off x="1172409" y="3626736"/>
                  <a:ext cx="790749" cy="74558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54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9728" tIns="54864" rIns="109728" bIns="54864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109728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40" dirty="0">
                    <a:solidFill>
                      <a:srgbClr val="000000"/>
                    </a:solidFill>
                    <a:latin typeface="Arial Narrow" panose="020B0606020202030204" pitchFamily="34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pic>
              <p:nvPicPr>
                <p:cNvPr id="1045" name="Picture 21" descr="http://png-3.findicons.com/files/icons/1676/primo/128/mobile.png"/>
                <p:cNvPicPr>
                  <a:picLocks noChangeAspect="1" noChangeArrowheads="1"/>
                </p:cNvPicPr>
                <p:nvPr/>
              </p:nvPicPr>
              <p:blipFill>
                <a:blip r:embed="rId2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00455" y="3802476"/>
                  <a:ext cx="394103" cy="3941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7" name="Picture 23" descr="http://icons.iconarchive.com/icons/icontexto/elite-desktop/256/My-Computer-No-Wallpaper-icon.png"/>
                <p:cNvPicPr>
                  <a:picLocks noChangeAspect="1" noChangeArrowheads="1"/>
                </p:cNvPicPr>
                <p:nvPr/>
              </p:nvPicPr>
              <p:blipFill>
                <a:blip r:embed="rId2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99990" y="3626736"/>
                  <a:ext cx="645378" cy="6453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47" name="Oval 246"/>
            <p:cNvSpPr/>
            <p:nvPr/>
          </p:nvSpPr>
          <p:spPr bwMode="auto">
            <a:xfrm rot="5673367">
              <a:off x="899223" y="1633639"/>
              <a:ext cx="384630" cy="37168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63500"/>
            </a:effectLst>
          </p:spPr>
          <p:txBody>
            <a:bodyPr vert="horz" wrap="square" lIns="109728" tIns="54864" rIns="109728" bIns="54864" numCol="1" rtlCol="0" anchor="t" anchorCtr="0" compatLnSpc="1">
              <a:prstTxWarp prst="textNoShape">
                <a:avLst/>
              </a:prstTxWarp>
            </a:bodyPr>
            <a:lstStyle/>
            <a:p>
              <a:pPr defTabSz="1097280" fontAlgn="base">
                <a:spcBef>
                  <a:spcPct val="0"/>
                </a:spcBef>
                <a:spcAft>
                  <a:spcPct val="0"/>
                </a:spcAft>
              </a:pPr>
              <a:endParaRPr lang="en-US" sz="1440" dirty="0">
                <a:solidFill>
                  <a:srgbClr val="000000"/>
                </a:solidFill>
                <a:latin typeface="Arial Narrow" panose="020B0606020202030204" pitchFamily="34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89" name="TextBox 288"/>
            <p:cNvSpPr txBox="1"/>
            <p:nvPr/>
          </p:nvSpPr>
          <p:spPr>
            <a:xfrm>
              <a:off x="404598" y="1869551"/>
              <a:ext cx="69153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 Narrow" panose="020B0606020202030204" pitchFamily="34" charset="0"/>
                </a:rPr>
                <a:t>Social Data</a:t>
              </a: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336502" y="2832691"/>
              <a:ext cx="82772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 Narrow" panose="020B0606020202030204" pitchFamily="34" charset="0"/>
                </a:rPr>
                <a:t>Enterprise Data</a:t>
              </a:r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415346" y="3849344"/>
              <a:ext cx="67003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 Narrow" panose="020B0606020202030204" pitchFamily="34" charset="0"/>
                </a:rPr>
                <a:t>Device Data</a:t>
              </a:r>
            </a:p>
          </p:txBody>
        </p:sp>
      </p:grpSp>
      <p:sp>
        <p:nvSpPr>
          <p:cNvPr id="294" name="TextBox 293"/>
          <p:cNvSpPr txBox="1"/>
          <p:nvPr/>
        </p:nvSpPr>
        <p:spPr>
          <a:xfrm>
            <a:off x="9940210" y="2684505"/>
            <a:ext cx="1695455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0" b="1" dirty="0">
                <a:latin typeface="Arial Narrow" panose="020B0606020202030204" pitchFamily="34" charset="0"/>
              </a:rPr>
              <a:t>Visualize</a:t>
            </a:r>
          </a:p>
        </p:txBody>
      </p:sp>
      <p:pic>
        <p:nvPicPr>
          <p:cNvPr id="1068" name="Picture 44" descr="http://flaticons.net/icons/Banking/Bank.png"/>
          <p:cNvPicPr>
            <a:picLocks noChangeAspect="1" noChangeArrowheads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55360" y="3234621"/>
            <a:ext cx="217705" cy="21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" name="TextBox 295"/>
          <p:cNvSpPr txBox="1"/>
          <p:nvPr/>
        </p:nvSpPr>
        <p:spPr>
          <a:xfrm>
            <a:off x="9349718" y="3237898"/>
            <a:ext cx="876186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60" b="1" dirty="0">
                <a:solidFill>
                  <a:schemeClr val="bg1"/>
                </a:solidFill>
                <a:latin typeface="Arial Narrow" panose="020B0606020202030204" pitchFamily="34" charset="0"/>
              </a:rPr>
              <a:t>Banking</a:t>
            </a:r>
          </a:p>
        </p:txBody>
      </p:sp>
      <p:pic>
        <p:nvPicPr>
          <p:cNvPr id="1070" name="Picture 46" descr="http://www.langmahr.hu/images/emelokotel-vasar.png"/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5945" y="3509734"/>
            <a:ext cx="258366" cy="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8" name="TextBox 297"/>
          <p:cNvSpPr txBox="1"/>
          <p:nvPr/>
        </p:nvSpPr>
        <p:spPr>
          <a:xfrm>
            <a:off x="9398780" y="3532438"/>
            <a:ext cx="876186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60" b="1" dirty="0">
                <a:solidFill>
                  <a:schemeClr val="bg1"/>
                </a:solidFill>
                <a:latin typeface="Arial Narrow" panose="020B0606020202030204" pitchFamily="34" charset="0"/>
              </a:rPr>
              <a:t>Retail</a:t>
            </a:r>
          </a:p>
        </p:txBody>
      </p:sp>
      <p:pic>
        <p:nvPicPr>
          <p:cNvPr id="1072" name="Picture 48" descr="http://www.iconsplace.com/download/white-film-reel-256.png"/>
          <p:cNvPicPr>
            <a:picLocks noChangeAspect="1" noChangeArrowheads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9323" y="3844829"/>
            <a:ext cx="237619" cy="2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0" name="TextBox 299"/>
          <p:cNvSpPr txBox="1"/>
          <p:nvPr/>
        </p:nvSpPr>
        <p:spPr>
          <a:xfrm>
            <a:off x="9387106" y="3802644"/>
            <a:ext cx="876186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60" b="1" dirty="0">
                <a:solidFill>
                  <a:schemeClr val="bg1"/>
                </a:solidFill>
                <a:latin typeface="Arial Narrow" panose="020B0606020202030204" pitchFamily="34" charset="0"/>
              </a:rPr>
              <a:t>Media</a:t>
            </a:r>
          </a:p>
        </p:txBody>
      </p:sp>
      <p:sp>
        <p:nvSpPr>
          <p:cNvPr id="301" name="Title 1"/>
          <p:cNvSpPr>
            <a:spLocks noGrp="1"/>
          </p:cNvSpPr>
          <p:nvPr>
            <p:ph type="title"/>
          </p:nvPr>
        </p:nvSpPr>
        <p:spPr>
          <a:xfrm>
            <a:off x="2089095" y="198283"/>
            <a:ext cx="7794907" cy="605544"/>
          </a:xfrm>
        </p:spPr>
        <p:txBody>
          <a:bodyPr>
            <a:noAutofit/>
          </a:bodyPr>
          <a:lstStyle/>
          <a:p>
            <a:r>
              <a:rPr lang="en-US" altLang="en-US" dirty="0"/>
              <a:t>Big Data Engineering Landscape</a:t>
            </a:r>
          </a:p>
        </p:txBody>
      </p:sp>
      <p:sp>
        <p:nvSpPr>
          <p:cNvPr id="82" name="TextBox 81"/>
          <p:cNvSpPr txBox="1"/>
          <p:nvPr/>
        </p:nvSpPr>
        <p:spPr>
          <a:xfrm rot="16200000">
            <a:off x="1170729" y="3615933"/>
            <a:ext cx="3571744" cy="2954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1320" b="1" spc="792" dirty="0">
                <a:latin typeface="Gisha" panose="020B0502040204020203" pitchFamily="34" charset="-79"/>
                <a:cs typeface="Gisha" panose="020B0502040204020203" pitchFamily="34" charset="-79"/>
              </a:rPr>
              <a:t>INGEST</a:t>
            </a:r>
          </a:p>
        </p:txBody>
      </p:sp>
    </p:spTree>
    <p:extLst>
      <p:ext uri="{BB962C8B-B14F-4D97-AF65-F5344CB8AC3E}">
        <p14:creationId xmlns:p14="http://schemas.microsoft.com/office/powerpoint/2010/main" val="3281012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4template" id="{9CB06282-8318-444A-95F1-45AEE869592B}" vid="{44FE640D-0CBA-4BEA-A285-D8842B26BE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</TotalTime>
  <Words>2360</Words>
  <Application>Microsoft Office PowerPoint</Application>
  <PresentationFormat>Widescreen</PresentationFormat>
  <Paragraphs>474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9" baseType="lpstr">
      <vt:lpstr>맑은 고딕</vt:lpstr>
      <vt:lpstr>ＭＳ Ｐゴシック</vt:lpstr>
      <vt:lpstr>Agency FB</vt:lpstr>
      <vt:lpstr>Arial</vt:lpstr>
      <vt:lpstr>Arial Bold</vt:lpstr>
      <vt:lpstr>Arial Narrow</vt:lpstr>
      <vt:lpstr>Calibri</vt:lpstr>
      <vt:lpstr>Gill Sans</vt:lpstr>
      <vt:lpstr>Gisha</vt:lpstr>
      <vt:lpstr>Helvetica</vt:lpstr>
      <vt:lpstr>Helvetica Neue</vt:lpstr>
      <vt:lpstr>Montserrat</vt:lpstr>
      <vt:lpstr>Open Sans Light</vt:lpstr>
      <vt:lpstr>Tw Cen MT Condensed Extra Bold</vt:lpstr>
      <vt:lpstr>Wingdings</vt:lpstr>
      <vt:lpstr>Wingdings 3</vt:lpstr>
      <vt:lpstr>ヒラギノ角ゴ ProN W3</vt:lpstr>
      <vt:lpstr>Office Theme</vt:lpstr>
      <vt:lpstr>Enterprise Analytics      Data  Information  Insights</vt:lpstr>
      <vt:lpstr>Corporate Information</vt:lpstr>
      <vt:lpstr>Our Services</vt:lpstr>
      <vt:lpstr>PowerPoint Presentation</vt:lpstr>
      <vt:lpstr>Certifications and Partnership</vt:lpstr>
      <vt:lpstr>Enterprise Analytics - Focus Areas</vt:lpstr>
      <vt:lpstr>PowerPoint Presentation</vt:lpstr>
      <vt:lpstr>PowerPoint Presentation</vt:lpstr>
      <vt:lpstr>Big Data Engineering Landscape</vt:lpstr>
      <vt:lpstr>PowerPoint Presentation</vt:lpstr>
      <vt:lpstr>PowerPoint Presentation</vt:lpstr>
      <vt:lpstr>Data Science – Execution Methodology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 Dashboard – Empowered Solutions</vt:lpstr>
      <vt:lpstr> Visualization - Brand Profile Dashboard for TEN</vt:lpstr>
      <vt:lpstr>Visualization - Inventory Dashboard for TEN</vt:lpstr>
      <vt:lpstr>Visualization - Sales Mix by Year for Audatex</vt:lpstr>
      <vt:lpstr>Visualization - Performance Summary for Advertiser for Fusion Seven</vt:lpstr>
      <vt:lpstr>Visualization - Partner Cost Discrepancy for Advertiser – Fusion Seven -</vt:lpstr>
      <vt:lpstr>PowerPoint Presentation</vt:lpstr>
      <vt:lpstr>PowerPoint Presentation</vt:lpstr>
      <vt:lpstr>MIGRATING FROM ENTERPRISE WAREHOUSE TO BIGDATA AUDIENCE MEASUREMENT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Analytics Capability Deck</dc:title>
  <dc:creator>Joicy Anjalin</dc:creator>
  <cp:lastModifiedBy>Thomas Joseph</cp:lastModifiedBy>
  <cp:revision>145</cp:revision>
  <dcterms:created xsi:type="dcterms:W3CDTF">2016-09-08T08:15:02Z</dcterms:created>
  <dcterms:modified xsi:type="dcterms:W3CDTF">2016-11-08T07:43:13Z</dcterms:modified>
</cp:coreProperties>
</file>